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</p:sldIdLst>
  <p:sldSz cy="9753600" cx="13004800"/>
  <p:notesSz cx="6858000" cy="9144000"/>
  <p:embeddedFontLst>
    <p:embeddedFont>
      <p:font typeface="Helvetica Neue Light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52" roundtripDataSignature="AMtx7mhjuzb3DBqQ/DwxV+Z9N3iKnMYW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6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48" Type="http://schemas.openxmlformats.org/officeDocument/2006/relationships/font" Target="fonts/HelveticaNeueLight-regular.fntdata"/><Relationship Id="rId47" Type="http://schemas.openxmlformats.org/officeDocument/2006/relationships/slide" Target="slides/slide43.xml"/><Relationship Id="rId49" Type="http://schemas.openxmlformats.org/officeDocument/2006/relationships/font" Target="fonts/HelveticaNeueLight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51" Type="http://schemas.openxmlformats.org/officeDocument/2006/relationships/font" Target="fonts/HelveticaNeueLight-boldItalic.fntdata"/><Relationship Id="rId50" Type="http://schemas.openxmlformats.org/officeDocument/2006/relationships/font" Target="fonts/HelveticaNeueLight-italic.fntdata"/><Relationship Id="rId52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2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" name="Google Shape;22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2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3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3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3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3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08" name="Google Shape;408;p4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p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4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4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">
  <p:cSld name="タイトル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5"/>
          <p:cNvSpPr/>
          <p:nvPr/>
        </p:nvSpPr>
        <p:spPr>
          <a:xfrm>
            <a:off x="0" y="0"/>
            <a:ext cx="13004700" cy="9753600"/>
          </a:xfrm>
          <a:prstGeom prst="rect">
            <a:avLst/>
          </a:prstGeom>
          <a:noFill/>
          <a:ln cap="flat" cmpd="sng" w="508000">
            <a:solidFill>
              <a:srgbClr val="00694C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45"/>
          <p:cNvSpPr txBox="1"/>
          <p:nvPr>
            <p:ph idx="12" type="sldNum"/>
          </p:nvPr>
        </p:nvSpPr>
        <p:spPr>
          <a:xfrm>
            <a:off x="6063156" y="9491675"/>
            <a:ext cx="8784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タイトル（中央）">
  <p:cSld name="タイトル（中央）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6"/>
          <p:cNvSpPr txBox="1"/>
          <p:nvPr>
            <p:ph idx="12" type="sldNum"/>
          </p:nvPr>
        </p:nvSpPr>
        <p:spPr>
          <a:xfrm>
            <a:off x="6181392" y="9184925"/>
            <a:ext cx="6420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  <p:sp>
        <p:nvSpPr>
          <p:cNvPr id="14" name="Google Shape;14;p46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solidFill>
            <a:srgbClr val="00694C"/>
          </a:solidFill>
          <a:ln cap="flat" cmpd="sng" w="508000">
            <a:solidFill>
              <a:srgbClr val="00694C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46"/>
          <p:cNvSpPr txBox="1"/>
          <p:nvPr>
            <p:ph idx="2" type="sldNum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  <a:defRPr>
                <a:solidFill>
                  <a:schemeClr val="lt1"/>
                </a:solidFill>
              </a:defRPr>
            </a:lvl1pPr>
            <a:lvl2pPr indent="0" lvl="1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  <a:defRPr>
                <a:solidFill>
                  <a:schemeClr val="lt1"/>
                </a:solidFill>
              </a:defRPr>
            </a:lvl2pPr>
            <a:lvl3pPr indent="0" lvl="2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  <a:defRPr>
                <a:solidFill>
                  <a:schemeClr val="lt1"/>
                </a:solidFill>
              </a:defRPr>
            </a:lvl3pPr>
            <a:lvl4pPr indent="0" lvl="3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  <a:defRPr>
                <a:solidFill>
                  <a:schemeClr val="lt1"/>
                </a:solidFill>
              </a:defRPr>
            </a:lvl4pPr>
            <a:lvl5pPr indent="0" lvl="4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  <a:defRPr>
                <a:solidFill>
                  <a:schemeClr val="lt1"/>
                </a:solidFill>
              </a:defRPr>
            </a:lvl5pPr>
            <a:lvl6pPr indent="0" lvl="5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  <a:defRPr>
                <a:solidFill>
                  <a:schemeClr val="lt1"/>
                </a:solidFill>
              </a:defRPr>
            </a:lvl6pPr>
            <a:lvl7pPr indent="0" lvl="6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  <a:defRPr>
                <a:solidFill>
                  <a:schemeClr val="lt1"/>
                </a:solidFill>
              </a:defRPr>
            </a:lvl7pPr>
            <a:lvl8pPr indent="0" lvl="7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  <a:defRPr>
                <a:solidFill>
                  <a:schemeClr val="lt1"/>
                </a:solidFill>
              </a:defRPr>
            </a:lvl8pPr>
            <a:lvl9pPr indent="0" lvl="8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7"/>
          <p:cNvSpPr txBox="1"/>
          <p:nvPr/>
        </p:nvSpPr>
        <p:spPr>
          <a:xfrm>
            <a:off x="360000" y="332616"/>
            <a:ext cx="3238066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94C"/>
              </a:buClr>
              <a:buSzPts val="2000"/>
              <a:buFont typeface="Arial"/>
              <a:buNone/>
            </a:pPr>
            <a:r>
              <a:rPr b="1" i="0" lang="ja-JP" sz="2000" u="none" cap="none" strike="noStrike">
                <a:solidFill>
                  <a:srgbClr val="00694C"/>
                </a:solidFill>
                <a:latin typeface="Arial"/>
                <a:ea typeface="Arial"/>
                <a:cs typeface="Arial"/>
                <a:sym typeface="Arial"/>
              </a:rPr>
              <a:t>こんぶのひみつを探ろう！</a:t>
            </a:r>
            <a:endParaRPr b="1" i="0" sz="2000" u="none" cap="none" strike="noStrike">
              <a:solidFill>
                <a:srgbClr val="0069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47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noFill/>
          <a:ln cap="flat" cmpd="sng" w="508000">
            <a:solidFill>
              <a:srgbClr val="00694C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47"/>
          <p:cNvSpPr txBox="1"/>
          <p:nvPr>
            <p:ph idx="12" type="sldNum"/>
          </p:nvPr>
        </p:nvSpPr>
        <p:spPr>
          <a:xfrm>
            <a:off x="6185889" y="9470075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4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b="0" i="0" sz="8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b="0" i="0" sz="8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b="0" i="0" sz="8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b="0" i="0" sz="8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b="0" i="0" sz="8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b="0" i="0" sz="8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b="0" i="0" sz="8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b="0" i="0" sz="8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  <a:defRPr b="0" i="0" sz="8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44"/>
          <p:cNvSpPr txBox="1"/>
          <p:nvPr>
            <p:ph idx="1" type="body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>
            <a:lvl1pPr indent="-523240" lvl="0" marL="457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523240" lvl="1" marL="914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523239" lvl="2" marL="1371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523239" lvl="3" marL="1828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523239" lvl="4" marL="22860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523239" lvl="5" marL="27432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523239" lvl="6" marL="32004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523239" lvl="7" marL="36576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523240" lvl="8" marL="4114800" marR="0" rtl="0" algn="l">
              <a:lnSpc>
                <a:spcPct val="100000"/>
              </a:lnSpc>
              <a:spcBef>
                <a:spcPts val="4200"/>
              </a:spcBef>
              <a:spcAft>
                <a:spcPts val="0"/>
              </a:spcAft>
              <a:buClr>
                <a:srgbClr val="000000"/>
              </a:buClr>
              <a:buSzPts val="4640"/>
              <a:buFont typeface="Arial"/>
              <a:buChar char="•"/>
              <a:defRPr b="0" i="0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44"/>
          <p:cNvSpPr txBox="1"/>
          <p:nvPr>
            <p:ph idx="12" type="sldNum"/>
          </p:nvPr>
        </p:nvSpPr>
        <p:spPr>
          <a:xfrm>
            <a:off x="6181392" y="9184925"/>
            <a:ext cx="6420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Helvetica Neue Light"/>
              <a:buNone/>
              <a:defRPr b="0" i="0" sz="1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33.png"/><Relationship Id="rId5" Type="http://schemas.openxmlformats.org/officeDocument/2006/relationships/image" Target="../media/image17.png"/><Relationship Id="rId6" Type="http://schemas.openxmlformats.org/officeDocument/2006/relationships/image" Target="../media/image11.png"/><Relationship Id="rId7" Type="http://schemas.openxmlformats.org/officeDocument/2006/relationships/image" Target="../media/image8.png"/><Relationship Id="rId8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Relationship Id="rId5" Type="http://schemas.openxmlformats.org/officeDocument/2006/relationships/image" Target="../media/image26.png"/><Relationship Id="rId6" Type="http://schemas.openxmlformats.org/officeDocument/2006/relationships/image" Target="../media/image21.png"/><Relationship Id="rId7" Type="http://schemas.openxmlformats.org/officeDocument/2006/relationships/image" Target="../media/image20.png"/><Relationship Id="rId8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png"/><Relationship Id="rId4" Type="http://schemas.openxmlformats.org/officeDocument/2006/relationships/image" Target="../media/image24.png"/><Relationship Id="rId5" Type="http://schemas.openxmlformats.org/officeDocument/2006/relationships/image" Target="../media/image1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png"/><Relationship Id="rId4" Type="http://schemas.openxmlformats.org/officeDocument/2006/relationships/image" Target="../media/image13.png"/><Relationship Id="rId5" Type="http://schemas.openxmlformats.org/officeDocument/2006/relationships/image" Target="../media/image12.png"/><Relationship Id="rId6" Type="http://schemas.openxmlformats.org/officeDocument/2006/relationships/image" Target="../media/image2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Relationship Id="rId4" Type="http://schemas.openxmlformats.org/officeDocument/2006/relationships/image" Target="../media/image26.png"/><Relationship Id="rId5" Type="http://schemas.openxmlformats.org/officeDocument/2006/relationships/image" Target="../media/image2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8.gif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4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8.gif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8.gif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.png"/><Relationship Id="rId4" Type="http://schemas.openxmlformats.org/officeDocument/2006/relationships/image" Target="../media/image38.gif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38.gif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4.jpg"/><Relationship Id="rId4" Type="http://schemas.openxmlformats.org/officeDocument/2006/relationships/image" Target="../media/image54.png"/><Relationship Id="rId5" Type="http://schemas.openxmlformats.org/officeDocument/2006/relationships/image" Target="../media/image50.png"/><Relationship Id="rId6" Type="http://schemas.openxmlformats.org/officeDocument/2006/relationships/image" Target="../media/image45.gif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51.jpg"/><Relationship Id="rId4" Type="http://schemas.openxmlformats.org/officeDocument/2006/relationships/image" Target="../media/image47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9.png"/><Relationship Id="rId4" Type="http://schemas.openxmlformats.org/officeDocument/2006/relationships/image" Target="../media/image48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jpg"/><Relationship Id="rId4" Type="http://schemas.openxmlformats.org/officeDocument/2006/relationships/image" Target="../media/image5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"/>
          <p:cNvSpPr txBox="1"/>
          <p:nvPr>
            <p:ph idx="4294967295" type="ctrTitle"/>
          </p:nvPr>
        </p:nvSpPr>
        <p:spPr>
          <a:xfrm>
            <a:off x="947887" y="3048000"/>
            <a:ext cx="11515426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94C"/>
              </a:buClr>
              <a:buSzPts val="7200"/>
              <a:buFont typeface="Arial"/>
              <a:buNone/>
            </a:pPr>
            <a:r>
              <a:rPr b="1" i="0" lang="ja-JP" sz="7200" u="none" cap="none" strike="noStrike">
                <a:solidFill>
                  <a:srgbClr val="00694C"/>
                </a:solidFill>
                <a:latin typeface="Arial"/>
                <a:ea typeface="Arial"/>
                <a:cs typeface="Arial"/>
                <a:sym typeface="Arial"/>
              </a:rPr>
              <a:t>こんぶのひみつを探ろう！</a:t>
            </a:r>
            <a:endParaRPr/>
          </a:p>
        </p:txBody>
      </p:sp>
      <p:sp>
        <p:nvSpPr>
          <p:cNvPr id="25" name="Google Shape;25;p1"/>
          <p:cNvSpPr txBox="1"/>
          <p:nvPr/>
        </p:nvSpPr>
        <p:spPr>
          <a:xfrm>
            <a:off x="3124200" y="2377788"/>
            <a:ext cx="6505072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94C"/>
              </a:buClr>
              <a:buSzPts val="4000"/>
              <a:buFont typeface="Arial"/>
              <a:buNone/>
            </a:pPr>
            <a:r>
              <a:rPr b="1" i="0" lang="ja-JP" sz="4000" u="none" cap="none" strike="noStrike">
                <a:solidFill>
                  <a:srgbClr val="00694C"/>
                </a:solidFill>
                <a:latin typeface="Arial"/>
                <a:ea typeface="Arial"/>
                <a:cs typeface="Arial"/>
                <a:sym typeface="Arial"/>
              </a:rPr>
              <a:t>身近な生きもの</a:t>
            </a:r>
            <a:endParaRPr b="0" i="0" sz="4000" u="none" cap="none" strike="noStrike">
              <a:solidFill>
                <a:srgbClr val="0069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動物, 食品, 屋内, 座る が含まれている画像&#10;&#10;自動的に生成された説明" id="26" name="Google Shape;2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6200" y="4071045"/>
            <a:ext cx="7772400" cy="51937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R コード&#10;&#10;自動的に生成された説明" id="27" name="Google Shape;2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36054" y="8769011"/>
            <a:ext cx="1732692" cy="558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0"/>
          <p:cNvSpPr txBox="1"/>
          <p:nvPr/>
        </p:nvSpPr>
        <p:spPr>
          <a:xfrm>
            <a:off x="9590897" y="5205366"/>
            <a:ext cx="1673535" cy="79508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i="0" lang="ja-JP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こんぶ茶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0"/>
          <p:cNvSpPr txBox="1"/>
          <p:nvPr/>
        </p:nvSpPr>
        <p:spPr>
          <a:xfrm>
            <a:off x="5272897" y="5213772"/>
            <a:ext cx="2459006" cy="795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i="0" lang="ja-JP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塩ふきこんぶ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0"/>
          <p:cNvSpPr txBox="1"/>
          <p:nvPr/>
        </p:nvSpPr>
        <p:spPr>
          <a:xfrm>
            <a:off x="1317189" y="5213772"/>
            <a:ext cx="2459006" cy="795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i="0" lang="ja-JP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きざみこんぶ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0"/>
          <p:cNvSpPr txBox="1"/>
          <p:nvPr/>
        </p:nvSpPr>
        <p:spPr>
          <a:xfrm>
            <a:off x="9329279" y="1349354"/>
            <a:ext cx="2066270" cy="795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i="0" lang="ja-JP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白板こんぶ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0"/>
          <p:cNvSpPr txBox="1"/>
          <p:nvPr/>
        </p:nvSpPr>
        <p:spPr>
          <a:xfrm>
            <a:off x="1317189" y="1349354"/>
            <a:ext cx="2459006" cy="795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i="0" lang="ja-JP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とろろこんぶ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8" name="Google Shape;98;p10"/>
          <p:cNvGrpSpPr/>
          <p:nvPr/>
        </p:nvGrpSpPr>
        <p:grpSpPr>
          <a:xfrm>
            <a:off x="-274964" y="1236125"/>
            <a:ext cx="12843062" cy="7875380"/>
            <a:chOff x="-274964" y="1236125"/>
            <a:chExt cx="12843062" cy="7875380"/>
          </a:xfrm>
        </p:grpSpPr>
        <p:pic>
          <p:nvPicPr>
            <p:cNvPr descr="画像" id="99" name="Google Shape;99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047982" y="6110276"/>
              <a:ext cx="2718694" cy="221493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画像" id="100" name="Google Shape;100;p1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343400" y="5565216"/>
              <a:ext cx="4318000" cy="35179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画像" id="101" name="Google Shape;101;p10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731677" y="6008861"/>
              <a:ext cx="3808299" cy="310264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画像" id="102" name="Google Shape;102;p10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7887756" y="1343171"/>
              <a:ext cx="4680342" cy="38131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画像" id="103" name="Google Shape;103;p10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-274964" y="1236125"/>
              <a:ext cx="5585959" cy="45509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画像" id="104" name="Google Shape;104;p10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4231139" y="1554279"/>
              <a:ext cx="4693493" cy="382381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5" name="Google Shape;105;p10"/>
          <p:cNvSpPr txBox="1"/>
          <p:nvPr/>
        </p:nvSpPr>
        <p:spPr>
          <a:xfrm>
            <a:off x="5272897" y="1349354"/>
            <a:ext cx="2459006" cy="795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b="1" i="0" lang="ja-JP" sz="3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おぼろこんぶ</a:t>
            </a:r>
            <a:endParaRPr b="1" i="0" sz="3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0"/>
          <p:cNvSpPr txBox="1"/>
          <p:nvPr/>
        </p:nvSpPr>
        <p:spPr>
          <a:xfrm>
            <a:off x="8593613" y="8734155"/>
            <a:ext cx="353760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94C"/>
              </a:buClr>
              <a:buSzPts val="2400"/>
              <a:buFont typeface="Arial"/>
              <a:buNone/>
            </a:pPr>
            <a:r>
              <a:rPr b="0" i="0" lang="ja-JP" sz="2400" u="none" cap="none" strike="noStrike">
                <a:solidFill>
                  <a:srgbClr val="00694C"/>
                </a:solidFill>
                <a:latin typeface="Arial"/>
                <a:ea typeface="Arial"/>
                <a:cs typeface="Arial"/>
                <a:sym typeface="Arial"/>
              </a:rPr>
              <a:t>＼ 他にもたくさん！ ／</a:t>
            </a:r>
            <a:endParaRPr/>
          </a:p>
        </p:txBody>
      </p:sp>
      <p:sp>
        <p:nvSpPr>
          <p:cNvPr id="107" name="Google Shape;107;p10"/>
          <p:cNvSpPr txBox="1"/>
          <p:nvPr>
            <p:ph idx="12" type="sldNum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ja-JP">
                <a:solidFill>
                  <a:srgbClr val="00694C"/>
                </a:solidFill>
              </a:rPr>
              <a:t>‹#›</a:t>
            </a:fld>
            <a:endParaRPr>
              <a:solidFill>
                <a:srgbClr val="00694C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1"/>
          <p:cNvSpPr txBox="1"/>
          <p:nvPr/>
        </p:nvSpPr>
        <p:spPr>
          <a:xfrm>
            <a:off x="2526952" y="3671342"/>
            <a:ext cx="7950895" cy="241091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ja-JP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食べたことのあるこんぶは</a:t>
            </a:r>
            <a:endParaRPr b="1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ja-JP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出てきたかな？</a:t>
            </a:r>
            <a:endParaRPr b="1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1"/>
          <p:cNvSpPr txBox="1"/>
          <p:nvPr>
            <p:ph idx="12" type="sldNum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ja-JP">
                <a:solidFill>
                  <a:srgbClr val="00694C"/>
                </a:solidFill>
              </a:rPr>
              <a:t>‹#›</a:t>
            </a:fld>
            <a:endParaRPr>
              <a:solidFill>
                <a:srgbClr val="00694C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2"/>
          <p:cNvSpPr txBox="1"/>
          <p:nvPr/>
        </p:nvSpPr>
        <p:spPr>
          <a:xfrm>
            <a:off x="2199940" y="1927926"/>
            <a:ext cx="8604920" cy="2272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b="1" i="0" lang="ja-JP" sz="5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食べたことがあれば</a:t>
            </a:r>
            <a:endParaRPr b="1" i="0" sz="5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b="1" i="0" lang="ja-JP" sz="5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手をあげて感想を教えてね！</a:t>
            </a:r>
            <a:endParaRPr b="1" i="0" sz="5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手を挙げる女の子のイラスト" id="119" name="Google Shape;119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3897" y="4553186"/>
            <a:ext cx="3118503" cy="38619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手を挙げる男の子のイラスト" id="120" name="Google Shape;120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02400" y="4553186"/>
            <a:ext cx="3118503" cy="386192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2"/>
          <p:cNvSpPr txBox="1"/>
          <p:nvPr>
            <p:ph idx="2" type="sldNum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女性の表情のイラスト「目がハート・疑問・居眠り・照れ」 | かわいい ..." id="126" name="Google Shape;12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784801" y="5812892"/>
            <a:ext cx="2790148" cy="3424768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3"/>
          <p:cNvSpPr txBox="1"/>
          <p:nvPr/>
        </p:nvSpPr>
        <p:spPr>
          <a:xfrm>
            <a:off x="2853965" y="1657970"/>
            <a:ext cx="7296869" cy="310341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ja-JP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そんなこんぶは</a:t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ja-JP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種類もたくさんあるよ</a:t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ja-JP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どれくらいあると思う？</a:t>
            </a:r>
            <a:endParaRPr b="1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13"/>
          <p:cNvSpPr txBox="1"/>
          <p:nvPr/>
        </p:nvSpPr>
        <p:spPr>
          <a:xfrm>
            <a:off x="5219997" y="5340973"/>
            <a:ext cx="2564806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ja-JP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予想してみよう！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3"/>
          <p:cNvSpPr txBox="1"/>
          <p:nvPr>
            <p:ph idx="12" type="sldNum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ja-JP">
                <a:solidFill>
                  <a:srgbClr val="00694C"/>
                </a:solidFill>
              </a:rPr>
              <a:t>‹#›</a:t>
            </a:fld>
            <a:endParaRPr>
              <a:solidFill>
                <a:srgbClr val="00694C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4"/>
          <p:cNvSpPr txBox="1"/>
          <p:nvPr/>
        </p:nvSpPr>
        <p:spPr>
          <a:xfrm>
            <a:off x="1950179" y="4857630"/>
            <a:ext cx="9119681" cy="11078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ja-JP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どんなこんぶがあると思う？</a:t>
            </a:r>
            <a:endParaRPr b="1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5" name="Google Shape;135;p14"/>
          <p:cNvGrpSpPr/>
          <p:nvPr/>
        </p:nvGrpSpPr>
        <p:grpSpPr>
          <a:xfrm>
            <a:off x="5047482" y="1850430"/>
            <a:ext cx="3211685" cy="1981200"/>
            <a:chOff x="7593173" y="607751"/>
            <a:chExt cx="3211685" cy="1981200"/>
          </a:xfrm>
        </p:grpSpPr>
        <p:pic>
          <p:nvPicPr>
            <p:cNvPr descr="白黒のふきだしのイラスト「雲」" id="136" name="Google Shape;136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593173" y="607751"/>
              <a:ext cx="3211685" cy="1981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14"/>
            <p:cNvSpPr txBox="1"/>
            <p:nvPr/>
          </p:nvSpPr>
          <p:spPr>
            <a:xfrm>
              <a:off x="8330189" y="1090627"/>
              <a:ext cx="1737655" cy="6796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Arial"/>
                <a:buNone/>
              </a:pPr>
              <a:r>
                <a:rPr b="1" i="0" lang="ja-JP" sz="2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どんな色？</a:t>
              </a:r>
              <a:endParaRPr b="1" i="0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" name="Google Shape;138;p14"/>
          <p:cNvGrpSpPr/>
          <p:nvPr/>
        </p:nvGrpSpPr>
        <p:grpSpPr>
          <a:xfrm rot="10800000">
            <a:off x="8886455" y="2805629"/>
            <a:ext cx="3211685" cy="1981200"/>
            <a:chOff x="7593173" y="607751"/>
            <a:chExt cx="3211685" cy="1981200"/>
          </a:xfrm>
        </p:grpSpPr>
        <p:pic>
          <p:nvPicPr>
            <p:cNvPr descr="白黒のふきだしのイラスト「雲」" id="139" name="Google Shape;139;p1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 rot="10800000">
              <a:off x="7593173" y="607751"/>
              <a:ext cx="3211685" cy="1981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0" name="Google Shape;140;p14"/>
            <p:cNvSpPr txBox="1"/>
            <p:nvPr/>
          </p:nvSpPr>
          <p:spPr>
            <a:xfrm rot="10800000">
              <a:off x="8493695" y="1375600"/>
              <a:ext cx="1410643" cy="6796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Arial"/>
                <a:buNone/>
              </a:pPr>
              <a:r>
                <a:rPr b="1" i="0" lang="ja-JP" sz="2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長さは？</a:t>
              </a:r>
              <a:endParaRPr b="1" i="0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1" name="Google Shape;141;p14"/>
          <p:cNvGrpSpPr/>
          <p:nvPr/>
        </p:nvGrpSpPr>
        <p:grpSpPr>
          <a:xfrm>
            <a:off x="989813" y="2599320"/>
            <a:ext cx="2789246" cy="1981200"/>
            <a:chOff x="1950179" y="1826457"/>
            <a:chExt cx="2789246" cy="1981200"/>
          </a:xfrm>
        </p:grpSpPr>
        <p:pic>
          <p:nvPicPr>
            <p:cNvPr descr="ホイール が含まれている画像&#10;&#10;自動的に生成された説明" id="142" name="Google Shape;142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950179" y="1826457"/>
              <a:ext cx="2789246" cy="19812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Google Shape;143;p14"/>
            <p:cNvSpPr txBox="1"/>
            <p:nvPr/>
          </p:nvSpPr>
          <p:spPr>
            <a:xfrm>
              <a:off x="2534700" y="2343693"/>
              <a:ext cx="1737655" cy="6796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500"/>
                <a:buFont typeface="Arial"/>
                <a:buNone/>
              </a:pPr>
              <a:r>
                <a:rPr b="1" i="0" lang="ja-JP" sz="25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どんな形？</a:t>
              </a:r>
              <a:endParaRPr b="1" i="0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4" name="Google Shape;144;p14"/>
          <p:cNvSpPr txBox="1"/>
          <p:nvPr/>
        </p:nvSpPr>
        <p:spPr>
          <a:xfrm>
            <a:off x="3338012" y="6655274"/>
            <a:ext cx="6328771" cy="6796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ja-JP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近くの人と一緒に考えてみよう！</a:t>
            </a:r>
            <a:endParaRPr/>
          </a:p>
        </p:txBody>
      </p:sp>
      <p:sp>
        <p:nvSpPr>
          <p:cNvPr id="145" name="Google Shape;145;p14"/>
          <p:cNvSpPr txBox="1"/>
          <p:nvPr>
            <p:ph idx="12" type="sldNum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ja-JP">
                <a:solidFill>
                  <a:srgbClr val="00694C"/>
                </a:solidFill>
              </a:rPr>
              <a:t>‹#›</a:t>
            </a:fld>
            <a:endParaRPr>
              <a:solidFill>
                <a:srgbClr val="00694C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5"/>
          <p:cNvSpPr txBox="1"/>
          <p:nvPr/>
        </p:nvSpPr>
        <p:spPr>
          <a:xfrm>
            <a:off x="2199940" y="3671342"/>
            <a:ext cx="8604920" cy="241091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b="1" i="0" lang="ja-JP" sz="5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どんなこんぶがあるか</a:t>
            </a:r>
            <a:endParaRPr b="1" i="0" sz="5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b="1" i="0" lang="ja-JP" sz="5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動画を観て確認してみよう！</a:t>
            </a:r>
            <a:endParaRPr b="1" i="0" sz="5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5"/>
          <p:cNvSpPr txBox="1"/>
          <p:nvPr/>
        </p:nvSpPr>
        <p:spPr>
          <a:xfrm>
            <a:off x="932329" y="6353328"/>
            <a:ext cx="11140142" cy="54855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ja-JP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ー こんぶ動画② ー</a:t>
            </a:r>
            <a:endParaRPr/>
          </a:p>
        </p:txBody>
      </p:sp>
      <p:sp>
        <p:nvSpPr>
          <p:cNvPr id="152" name="Google Shape;152;p15"/>
          <p:cNvSpPr txBox="1"/>
          <p:nvPr>
            <p:ph idx="2" type="sldNum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マップ が含まれている画像&#10;&#10;自動的に生成された説明" id="157" name="Google Shape;157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77942" y="2169383"/>
            <a:ext cx="6713373" cy="6713373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6"/>
          <p:cNvSpPr txBox="1"/>
          <p:nvPr/>
        </p:nvSpPr>
        <p:spPr>
          <a:xfrm>
            <a:off x="2051779" y="6432699"/>
            <a:ext cx="1410643" cy="67967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ja-JP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真こんぶ</a:t>
            </a:r>
            <a:endParaRPr b="1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6"/>
          <p:cNvSpPr txBox="1"/>
          <p:nvPr/>
        </p:nvSpPr>
        <p:spPr>
          <a:xfrm>
            <a:off x="6604000" y="2738632"/>
            <a:ext cx="1737655" cy="67967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ja-JP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利尻こんぶ</a:t>
            </a:r>
            <a:endParaRPr b="1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6"/>
          <p:cNvSpPr txBox="1"/>
          <p:nvPr/>
        </p:nvSpPr>
        <p:spPr>
          <a:xfrm>
            <a:off x="5339930" y="7674846"/>
            <a:ext cx="1737655" cy="67967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ja-JP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日高こんぶ</a:t>
            </a:r>
            <a:endParaRPr b="1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6"/>
          <p:cNvSpPr txBox="1"/>
          <p:nvPr/>
        </p:nvSpPr>
        <p:spPr>
          <a:xfrm>
            <a:off x="8041066" y="7137475"/>
            <a:ext cx="1737656" cy="67967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ja-JP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厚葉こんぶ</a:t>
            </a:r>
            <a:endParaRPr b="1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6"/>
          <p:cNvSpPr txBox="1"/>
          <p:nvPr/>
        </p:nvSpPr>
        <p:spPr>
          <a:xfrm>
            <a:off x="8397549" y="3696652"/>
            <a:ext cx="1737655" cy="67967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ja-JP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羅臼こんぶ</a:t>
            </a:r>
            <a:endParaRPr b="1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6"/>
          <p:cNvSpPr txBox="1"/>
          <p:nvPr/>
        </p:nvSpPr>
        <p:spPr>
          <a:xfrm>
            <a:off x="9073400" y="6199146"/>
            <a:ext cx="1410643" cy="67967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ja-JP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長こんぶ</a:t>
            </a:r>
            <a:endParaRPr b="1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6"/>
          <p:cNvSpPr txBox="1"/>
          <p:nvPr/>
        </p:nvSpPr>
        <p:spPr>
          <a:xfrm>
            <a:off x="2328979" y="1374294"/>
            <a:ext cx="8608127" cy="795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ja-JP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育った地域によって分けられて、7種類もある！</a:t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6"/>
          <p:cNvSpPr txBox="1"/>
          <p:nvPr/>
        </p:nvSpPr>
        <p:spPr>
          <a:xfrm>
            <a:off x="3281263" y="4326628"/>
            <a:ext cx="1737655" cy="67967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ja-JP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細目こんぶ</a:t>
            </a:r>
            <a:endParaRPr b="1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6"/>
          <p:cNvSpPr txBox="1"/>
          <p:nvPr>
            <p:ph idx="12" type="sldNum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ja-JP">
                <a:solidFill>
                  <a:srgbClr val="00694C"/>
                </a:solidFill>
              </a:rPr>
              <a:t>‹#›</a:t>
            </a:fld>
            <a:endParaRPr>
              <a:solidFill>
                <a:srgbClr val="00694C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7"/>
          <p:cNvSpPr txBox="1"/>
          <p:nvPr/>
        </p:nvSpPr>
        <p:spPr>
          <a:xfrm>
            <a:off x="3701960" y="1473768"/>
            <a:ext cx="5602496" cy="795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ja-JP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そしてその特徴もさまざま•••</a:t>
            </a:r>
            <a:endParaRPr/>
          </a:p>
        </p:txBody>
      </p:sp>
      <p:pic>
        <p:nvPicPr>
          <p:cNvPr descr="座る, ケーキ, 探す, 暗い が含まれている画像&#10;&#10;自動的に生成された説明" id="172" name="Google Shape;172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21540" y="2889708"/>
            <a:ext cx="1880122" cy="41439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探す, 立つ, 持つ, フロント が含まれている画像&#10;&#10;自動的に生成された説明" id="173" name="Google Shape;173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99395" y="2834119"/>
            <a:ext cx="1458054" cy="420149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探す, 座る, 持つ, 立つ が含まれている画像&#10;&#10;自動的に生成された説明" id="174" name="Google Shape;174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90551" y="2799034"/>
            <a:ext cx="1400499" cy="42398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座る, 探す, 立つ, フロント が含まれている画像&#10;&#10;自動的に生成された説明" id="175" name="Google Shape;175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813184" y="2939950"/>
            <a:ext cx="1784197" cy="410557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探す, 座る, 立つ, ケーキ が含まれている画像&#10;&#10;自動的に生成された説明" id="176" name="Google Shape;176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691466" y="2764268"/>
            <a:ext cx="1611533" cy="423986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靴を履いている足&#10;&#10;中程度の精度で自動的に生成された説明" id="177" name="Google Shape;177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779932" y="2963233"/>
            <a:ext cx="1745827" cy="40672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探す, 立つ, フロント, 座る が含まれている画像&#10;&#10;自動的に生成された説明" id="178" name="Google Shape;178;p1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157229" y="2778639"/>
            <a:ext cx="2206265" cy="4239866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7"/>
          <p:cNvSpPr txBox="1"/>
          <p:nvPr/>
        </p:nvSpPr>
        <p:spPr>
          <a:xfrm>
            <a:off x="3701962" y="7813217"/>
            <a:ext cx="5600892" cy="79508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ja-JP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これが全部北海道で採れるよ！</a:t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17"/>
          <p:cNvSpPr txBox="1"/>
          <p:nvPr>
            <p:ph idx="12" type="sldNum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ja-JP">
                <a:solidFill>
                  <a:srgbClr val="00694C"/>
                </a:solidFill>
              </a:rPr>
              <a:t>‹#›</a:t>
            </a:fld>
            <a:endParaRPr>
              <a:solidFill>
                <a:srgbClr val="00694C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マップ が含まれている画像&#10;&#10;自動的に生成された説明" id="185" name="Google Shape;18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254183" y="1756622"/>
            <a:ext cx="12501335" cy="1250133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8"/>
          <p:cNvSpPr txBox="1"/>
          <p:nvPr/>
        </p:nvSpPr>
        <p:spPr>
          <a:xfrm>
            <a:off x="3996485" y="1746310"/>
            <a:ext cx="2183290" cy="218008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ja-JP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利尻こんぶ</a:t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ja-JP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・硬め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ja-JP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・香りのいい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ja-JP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　出汁がとれる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8"/>
          <p:cNvSpPr txBox="1"/>
          <p:nvPr/>
        </p:nvSpPr>
        <p:spPr>
          <a:xfrm>
            <a:off x="8559152" y="4383235"/>
            <a:ext cx="2066271" cy="264174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ja-JP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羅臼こんぶ</a:t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ja-JP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・幅が広い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ja-JP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・柔らかい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ja-JP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・濃い出汁が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ja-JP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　とれる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靴を履いている足&#10;&#10;中程度の精度で自動的に生成された説明" id="188" name="Google Shape;188;p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625423" y="4960317"/>
            <a:ext cx="1155700" cy="2692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探す, 立つ, フロント, 座る が含まれている画像&#10;&#10;自動的に生成された説明" id="189" name="Google Shape;189;p1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79775" y="2153617"/>
            <a:ext cx="1460500" cy="280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8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noFill/>
          <a:ln cap="flat" cmpd="sng" w="508000">
            <a:solidFill>
              <a:srgbClr val="00694C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18"/>
          <p:cNvSpPr txBox="1"/>
          <p:nvPr>
            <p:ph idx="12" type="sldNum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ja-JP">
                <a:solidFill>
                  <a:srgbClr val="00694C"/>
                </a:solidFill>
              </a:rPr>
              <a:t>‹#›</a:t>
            </a:fld>
            <a:endParaRPr>
              <a:solidFill>
                <a:srgbClr val="00694C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マップ が含まれている画像&#10;&#10;自動的に生成された説明" id="196" name="Google Shape;19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465" y="-4721500"/>
            <a:ext cx="12501335" cy="1250133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9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noFill/>
          <a:ln cap="flat" cmpd="sng" w="508000">
            <a:solidFill>
              <a:srgbClr val="00694C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9"/>
          <p:cNvSpPr txBox="1"/>
          <p:nvPr/>
        </p:nvSpPr>
        <p:spPr>
          <a:xfrm>
            <a:off x="3908070" y="5151509"/>
            <a:ext cx="2444580" cy="218008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ja-JP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日高こんぶ</a:t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ja-JP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・細くて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ja-JP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　火が通りやすい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ja-JP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・料理向き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19"/>
          <p:cNvSpPr txBox="1"/>
          <p:nvPr/>
        </p:nvSpPr>
        <p:spPr>
          <a:xfrm>
            <a:off x="7672572" y="4873126"/>
            <a:ext cx="2066271" cy="171841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ja-JP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厚葉こんぶ</a:t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ja-JP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・幅が広い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ja-JP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・厚みがある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9"/>
          <p:cNvSpPr txBox="1"/>
          <p:nvPr/>
        </p:nvSpPr>
        <p:spPr>
          <a:xfrm>
            <a:off x="10157012" y="3039291"/>
            <a:ext cx="2367636" cy="183383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ja-JP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長こんぶ</a:t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ja-JP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・</a:t>
            </a:r>
            <a:r>
              <a:rPr b="1" i="0" lang="ja-JP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10~20mある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ja-JP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　　長いこんぶ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座る, ケーキ, 探す, 暗い が含まれている画像&#10;&#10;自動的に生成された説明" id="201" name="Google Shape;201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49037" y="5855904"/>
            <a:ext cx="124460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探す, 立つ, 持つ, フロント が含まれている画像&#10;&#10;自動的に生成された説明" id="202" name="Google Shape;202;p1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007301" y="6241551"/>
            <a:ext cx="965200" cy="2781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探す, 座る, 立つ, ケーキ が含まれている画像&#10;&#10;自動的に生成された説明" id="203" name="Google Shape;203;p1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426579" y="4923130"/>
            <a:ext cx="1066800" cy="280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19"/>
          <p:cNvSpPr txBox="1"/>
          <p:nvPr/>
        </p:nvSpPr>
        <p:spPr>
          <a:xfrm>
            <a:off x="360000" y="332616"/>
            <a:ext cx="3238066" cy="41036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94C"/>
              </a:buClr>
              <a:buSzPts val="2000"/>
              <a:buFont typeface="Arial"/>
              <a:buNone/>
            </a:pPr>
            <a:r>
              <a:rPr b="1" i="0" lang="ja-JP" sz="2000" u="none" cap="none" strike="noStrike">
                <a:solidFill>
                  <a:srgbClr val="00694C"/>
                </a:solidFill>
                <a:latin typeface="Arial"/>
                <a:ea typeface="Arial"/>
                <a:cs typeface="Arial"/>
                <a:sym typeface="Arial"/>
              </a:rPr>
              <a:t>こんぶのひみつを探ろう！</a:t>
            </a:r>
            <a:endParaRPr b="1" i="0" sz="2000" u="none" cap="none" strike="noStrike">
              <a:solidFill>
                <a:srgbClr val="00694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19"/>
          <p:cNvSpPr txBox="1"/>
          <p:nvPr>
            <p:ph idx="12" type="sldNum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ja-JP">
                <a:solidFill>
                  <a:srgbClr val="00694C"/>
                </a:solidFill>
              </a:rPr>
              <a:t>‹#›</a:t>
            </a:fld>
            <a:endParaRPr>
              <a:solidFill>
                <a:srgbClr val="00694C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"/>
          <p:cNvSpPr txBox="1"/>
          <p:nvPr/>
        </p:nvSpPr>
        <p:spPr>
          <a:xfrm>
            <a:off x="1270000" y="2098865"/>
            <a:ext cx="10464800" cy="1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1" i="0" lang="ja-JP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今日の授業のながれ</a:t>
            </a:r>
            <a:endParaRPr/>
          </a:p>
        </p:txBody>
      </p:sp>
      <p:sp>
        <p:nvSpPr>
          <p:cNvPr id="33" name="Google Shape;33;p2"/>
          <p:cNvSpPr txBox="1"/>
          <p:nvPr/>
        </p:nvSpPr>
        <p:spPr>
          <a:xfrm>
            <a:off x="2862728" y="4172932"/>
            <a:ext cx="8737601" cy="1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20"/>
              <a:buFont typeface="Arial"/>
              <a:buNone/>
            </a:pPr>
            <a:r>
              <a:rPr b="0" i="0" lang="ja-JP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こんぶの｢加工｣について知ろう</a:t>
            </a: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2062812" y="4352224"/>
            <a:ext cx="411444" cy="41144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"/>
          <p:cNvSpPr txBox="1"/>
          <p:nvPr/>
        </p:nvSpPr>
        <p:spPr>
          <a:xfrm>
            <a:off x="2862728" y="5378354"/>
            <a:ext cx="8737601" cy="1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0" i="0" lang="ja-JP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こんぶの種類を知ろう</a:t>
            </a: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2062812" y="5557646"/>
            <a:ext cx="411444" cy="41144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"/>
          <p:cNvSpPr txBox="1"/>
          <p:nvPr/>
        </p:nvSpPr>
        <p:spPr>
          <a:xfrm>
            <a:off x="2862728" y="6580185"/>
            <a:ext cx="8737601" cy="11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norm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0" i="0" lang="ja-JP" sz="3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こんぶの歴史を知ろう</a:t>
            </a: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2062812" y="6759477"/>
            <a:ext cx="411444" cy="411446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2"/>
          <p:cNvSpPr/>
          <p:nvPr/>
        </p:nvSpPr>
        <p:spPr>
          <a:xfrm>
            <a:off x="1000594" y="1077115"/>
            <a:ext cx="11003612" cy="7602725"/>
          </a:xfrm>
          <a:prstGeom prst="rect">
            <a:avLst/>
          </a:prstGeom>
          <a:noFill/>
          <a:ln cap="rnd" cmpd="sng" w="793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2"/>
          <p:cNvSpPr txBox="1"/>
          <p:nvPr/>
        </p:nvSpPr>
        <p:spPr>
          <a:xfrm>
            <a:off x="932328" y="3026420"/>
            <a:ext cx="11140142" cy="54855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ja-JP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ー こんぶ動画⓪ー</a:t>
            </a:r>
            <a:endParaRPr/>
          </a:p>
        </p:txBody>
      </p:sp>
      <p:sp>
        <p:nvSpPr>
          <p:cNvPr id="41" name="Google Shape;41;p2"/>
          <p:cNvSpPr txBox="1"/>
          <p:nvPr>
            <p:ph idx="2" type="sldNum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マップ が含まれている画像&#10;&#10;自動的に生成された説明" id="210" name="Google Shape;210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540358" y="-2042313"/>
            <a:ext cx="14132193" cy="14132193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0"/>
          <p:cNvSpPr txBox="1"/>
          <p:nvPr/>
        </p:nvSpPr>
        <p:spPr>
          <a:xfrm>
            <a:off x="2137714" y="4876800"/>
            <a:ext cx="2449388" cy="218008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ja-JP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真こんぶ</a:t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ja-JP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・幅が広い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ja-JP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・厚みがある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ja-JP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・飾りに使われる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Google Shape;212;p20"/>
          <p:cNvSpPr txBox="1"/>
          <p:nvPr/>
        </p:nvSpPr>
        <p:spPr>
          <a:xfrm>
            <a:off x="5124962" y="1860400"/>
            <a:ext cx="2066271" cy="171841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ja-JP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細目こんぶ</a:t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ja-JP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・幅が細い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ja-JP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　・粘りが強い</a:t>
            </a:r>
            <a:endParaRPr b="1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探す, 座る, 持つ, 立つ が含まれている画像&#10;&#10;自動的に生成された説明" id="213" name="Google Shape;213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076369" y="1412375"/>
            <a:ext cx="927100" cy="280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座る, 探す, 立つ, フロント が含まれている画像&#10;&#10;自動的に生成された説明" id="214" name="Google Shape;214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1935" y="4806253"/>
            <a:ext cx="1181100" cy="271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0"/>
          <p:cNvSpPr/>
          <p:nvPr/>
        </p:nvSpPr>
        <p:spPr>
          <a:xfrm>
            <a:off x="0" y="0"/>
            <a:ext cx="13004800" cy="9753600"/>
          </a:xfrm>
          <a:prstGeom prst="rect">
            <a:avLst/>
          </a:prstGeom>
          <a:noFill/>
          <a:ln cap="flat" cmpd="sng" w="508000">
            <a:solidFill>
              <a:srgbClr val="00694C"/>
            </a:solidFill>
            <a:prstDash val="solid"/>
            <a:miter lim="400000"/>
            <a:headEnd len="sm" w="sm" type="none"/>
            <a:tailEnd len="sm" w="sm" type="none"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0"/>
          <p:cNvSpPr txBox="1"/>
          <p:nvPr>
            <p:ph idx="12" type="sldNum"/>
          </p:nvPr>
        </p:nvSpPr>
        <p:spPr>
          <a:xfrm>
            <a:off x="6185889" y="9081075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1"/>
          <p:cNvSpPr txBox="1"/>
          <p:nvPr/>
        </p:nvSpPr>
        <p:spPr>
          <a:xfrm>
            <a:off x="3113136" y="3706834"/>
            <a:ext cx="5988819" cy="1256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ja-JP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出汁ってなんだろう</a:t>
            </a:r>
            <a:endParaRPr b="1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21"/>
          <p:cNvSpPr txBox="1"/>
          <p:nvPr/>
        </p:nvSpPr>
        <p:spPr>
          <a:xfrm>
            <a:off x="2132097" y="5228471"/>
            <a:ext cx="7950895" cy="1256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ja-JP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どんな料理に使うんだろう</a:t>
            </a:r>
            <a:endParaRPr b="1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21"/>
          <p:cNvSpPr txBox="1"/>
          <p:nvPr/>
        </p:nvSpPr>
        <p:spPr>
          <a:xfrm>
            <a:off x="3458590" y="3529917"/>
            <a:ext cx="843246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ja-JP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だし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黒い背景と白い文字&#10;&#10;自動的に生成された説明" id="224" name="Google Shape;224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071545" y="3883590"/>
            <a:ext cx="684274" cy="9032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黒い背景と白い文字&#10;&#10;自動的に生成された説明" id="225" name="Google Shape;22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99864" y="5405227"/>
            <a:ext cx="684274" cy="903242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1"/>
          <p:cNvSpPr txBox="1"/>
          <p:nvPr>
            <p:ph idx="12" type="sldNum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ja-JP">
                <a:solidFill>
                  <a:srgbClr val="00694C"/>
                </a:solidFill>
              </a:rPr>
              <a:t>‹#›</a:t>
            </a:fld>
            <a:endParaRPr>
              <a:solidFill>
                <a:srgbClr val="00694C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画像" id="231" name="Google Shape;231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57113" y="1342841"/>
            <a:ext cx="8090569" cy="5390342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2"/>
          <p:cNvSpPr txBox="1"/>
          <p:nvPr/>
        </p:nvSpPr>
        <p:spPr>
          <a:xfrm>
            <a:off x="1218899" y="7175172"/>
            <a:ext cx="10566995" cy="189795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b="1" i="0" lang="ja-JP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こんぶの出汁って</a:t>
            </a:r>
            <a:endParaRPr b="1" i="0" sz="5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0"/>
              <a:buFont typeface="Arial"/>
              <a:buNone/>
            </a:pPr>
            <a:r>
              <a:rPr b="1" i="0" lang="ja-JP" sz="5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料理には欠かせない大切なものだね</a:t>
            </a:r>
            <a:endParaRPr b="1" i="0" sz="5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2"/>
          <p:cNvSpPr txBox="1"/>
          <p:nvPr/>
        </p:nvSpPr>
        <p:spPr>
          <a:xfrm>
            <a:off x="6700554" y="6902679"/>
            <a:ext cx="843246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ja-JP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だし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2"/>
          <p:cNvSpPr txBox="1"/>
          <p:nvPr>
            <p:ph idx="12" type="sldNum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ja-JP">
                <a:solidFill>
                  <a:srgbClr val="00694C"/>
                </a:solidFill>
              </a:rPr>
              <a:t>‹#›</a:t>
            </a:fld>
            <a:endParaRPr>
              <a:solidFill>
                <a:srgbClr val="00694C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3"/>
          <p:cNvSpPr txBox="1"/>
          <p:nvPr/>
        </p:nvSpPr>
        <p:spPr>
          <a:xfrm>
            <a:off x="1140824" y="4248422"/>
            <a:ext cx="10554171" cy="1256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ja-JP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出汁はなんでおいしいと感じるの　</a:t>
            </a:r>
            <a:endParaRPr b="1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3"/>
          <p:cNvSpPr txBox="1"/>
          <p:nvPr/>
        </p:nvSpPr>
        <p:spPr>
          <a:xfrm>
            <a:off x="1475478" y="4189216"/>
            <a:ext cx="843246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ja-JP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だし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黒い背景と白い文字&#10;&#10;自動的に生成された説明" id="241" name="Google Shape;241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973685" y="4425178"/>
            <a:ext cx="684274" cy="903242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3"/>
          <p:cNvSpPr txBox="1"/>
          <p:nvPr>
            <p:ph idx="12" type="sldNum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ja-JP">
                <a:solidFill>
                  <a:srgbClr val="00694C"/>
                </a:solidFill>
              </a:rPr>
              <a:t>‹#›</a:t>
            </a:fld>
            <a:endParaRPr>
              <a:solidFill>
                <a:srgbClr val="00694C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手を挙げる女の子のイラスト" id="247" name="Google Shape;247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3897" y="4553186"/>
            <a:ext cx="3118503" cy="386192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手を挙げる男の子のイラスト" id="248" name="Google Shape;248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02400" y="4553186"/>
            <a:ext cx="3118503" cy="3861923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24"/>
          <p:cNvSpPr txBox="1"/>
          <p:nvPr/>
        </p:nvSpPr>
        <p:spPr>
          <a:xfrm>
            <a:off x="2853969" y="2505007"/>
            <a:ext cx="7296869" cy="1118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b="1" i="0" lang="ja-JP" sz="5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どうしてかわかるかな？</a:t>
            </a:r>
            <a:endParaRPr b="1" i="0" sz="5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Google Shape;250;p24"/>
          <p:cNvSpPr txBox="1"/>
          <p:nvPr>
            <p:ph idx="2" type="sldNum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5"/>
          <p:cNvSpPr txBox="1"/>
          <p:nvPr/>
        </p:nvSpPr>
        <p:spPr>
          <a:xfrm>
            <a:off x="3180992" y="2170931"/>
            <a:ext cx="6642844" cy="54117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ja-JP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それは</a:t>
            </a:r>
            <a:endParaRPr b="1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ja-JP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人間には味がわかる</a:t>
            </a:r>
            <a:endParaRPr b="1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ja-JP" sz="8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｢味覚｣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ja-JP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という感覚があるから</a:t>
            </a:r>
            <a:endParaRPr b="1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25"/>
          <p:cNvSpPr txBox="1"/>
          <p:nvPr/>
        </p:nvSpPr>
        <p:spPr>
          <a:xfrm>
            <a:off x="5957925" y="4571132"/>
            <a:ext cx="108895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ja-JP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みかく</a:t>
            </a:r>
            <a:endParaRPr/>
          </a:p>
        </p:txBody>
      </p:sp>
      <p:sp>
        <p:nvSpPr>
          <p:cNvPr id="257" name="Google Shape;257;p25"/>
          <p:cNvSpPr txBox="1"/>
          <p:nvPr>
            <p:ph idx="12" type="sldNum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ja-JP">
                <a:solidFill>
                  <a:srgbClr val="00694C"/>
                </a:solidFill>
              </a:rPr>
              <a:t>‹#›</a:t>
            </a:fld>
            <a:endParaRPr>
              <a:solidFill>
                <a:srgbClr val="00694C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6"/>
          <p:cNvSpPr txBox="1"/>
          <p:nvPr/>
        </p:nvSpPr>
        <p:spPr>
          <a:xfrm>
            <a:off x="3187390" y="3671342"/>
            <a:ext cx="6630020" cy="241091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ja-JP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人間はどんな味覚を</a:t>
            </a:r>
            <a:endParaRPr b="1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ja-JP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持っているんだろう　</a:t>
            </a:r>
            <a:endParaRPr b="1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26"/>
          <p:cNvSpPr txBox="1"/>
          <p:nvPr/>
        </p:nvSpPr>
        <p:spPr>
          <a:xfrm>
            <a:off x="7578906" y="3560072"/>
            <a:ext cx="1088950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ja-JP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みかく</a:t>
            </a:r>
            <a:endParaRPr/>
          </a:p>
        </p:txBody>
      </p:sp>
      <p:pic>
        <p:nvPicPr>
          <p:cNvPr descr="黒い背景と白い文字&#10;&#10;自動的に生成された説明" id="264" name="Google Shape;26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33136" y="4980709"/>
            <a:ext cx="684274" cy="903242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6"/>
          <p:cNvSpPr txBox="1"/>
          <p:nvPr>
            <p:ph idx="12" type="sldNum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ja-JP">
                <a:solidFill>
                  <a:srgbClr val="00694C"/>
                </a:solidFill>
              </a:rPr>
              <a:t>‹#›</a:t>
            </a:fld>
            <a:endParaRPr>
              <a:solidFill>
                <a:srgbClr val="00694C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7"/>
          <p:cNvSpPr txBox="1"/>
          <p:nvPr/>
        </p:nvSpPr>
        <p:spPr>
          <a:xfrm>
            <a:off x="4489027" y="1363017"/>
            <a:ext cx="4026743" cy="702756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ja-JP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例えばケーキ</a:t>
            </a:r>
            <a:endParaRPr b="1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ja-JP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どんな味？</a:t>
            </a:r>
            <a:endParaRPr b="1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■" id="271" name="Google Shape;271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60252" y="2853482"/>
            <a:ext cx="4684295" cy="4005072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7"/>
          <p:cNvSpPr txBox="1"/>
          <p:nvPr>
            <p:ph idx="12" type="sldNum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ja-JP">
                <a:solidFill>
                  <a:srgbClr val="00694C"/>
                </a:solidFill>
              </a:rPr>
              <a:t>‹#›</a:t>
            </a:fld>
            <a:endParaRPr>
              <a:solidFill>
                <a:srgbClr val="00694C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8"/>
          <p:cNvSpPr txBox="1"/>
          <p:nvPr/>
        </p:nvSpPr>
        <p:spPr>
          <a:xfrm>
            <a:off x="1866513" y="5317203"/>
            <a:ext cx="9271769" cy="241091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ja-JP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他にはどんな｢味｣があるかな？</a:t>
            </a:r>
            <a:endParaRPr b="1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ja-JP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動画を観てみよう！</a:t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8" name="Google Shape;278;p28"/>
          <p:cNvGrpSpPr/>
          <p:nvPr/>
        </p:nvGrpSpPr>
        <p:grpSpPr>
          <a:xfrm>
            <a:off x="4174838" y="3006028"/>
            <a:ext cx="4655121" cy="1430370"/>
            <a:chOff x="4174838" y="3006028"/>
            <a:chExt cx="4655121" cy="1430370"/>
          </a:xfrm>
        </p:grpSpPr>
        <p:sp>
          <p:nvSpPr>
            <p:cNvPr id="279" name="Google Shape;279;p28"/>
            <p:cNvSpPr txBox="1"/>
            <p:nvPr/>
          </p:nvSpPr>
          <p:spPr>
            <a:xfrm>
              <a:off x="4174838" y="3179644"/>
              <a:ext cx="4655121" cy="12567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0"/>
                <a:buFont typeface="Arial"/>
                <a:buNone/>
              </a:pPr>
              <a:r>
                <a:rPr b="1" i="0" lang="ja-JP" sz="5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甘い　＝　甘味</a:t>
              </a:r>
              <a:endParaRPr b="1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8"/>
            <p:cNvSpPr txBox="1"/>
            <p:nvPr/>
          </p:nvSpPr>
          <p:spPr>
            <a:xfrm>
              <a:off x="7578906" y="3006028"/>
              <a:ext cx="1088950" cy="4719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ja-JP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かんみ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1" name="Google Shape;281;p28"/>
          <p:cNvSpPr txBox="1"/>
          <p:nvPr/>
        </p:nvSpPr>
        <p:spPr>
          <a:xfrm>
            <a:off x="932326" y="7503619"/>
            <a:ext cx="11140142" cy="54855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ja-JP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ー こんぶ動画⑤ ー</a:t>
            </a:r>
            <a:endParaRPr/>
          </a:p>
        </p:txBody>
      </p:sp>
      <p:sp>
        <p:nvSpPr>
          <p:cNvPr id="282" name="Google Shape;282;p28"/>
          <p:cNvSpPr txBox="1"/>
          <p:nvPr>
            <p:ph idx="12" type="sldNum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ja-JP">
                <a:solidFill>
                  <a:srgbClr val="00694C"/>
                </a:solidFill>
              </a:rPr>
              <a:t>‹#›</a:t>
            </a:fld>
            <a:endParaRPr>
              <a:solidFill>
                <a:srgbClr val="00694C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Google Shape;287;p29"/>
          <p:cNvGrpSpPr/>
          <p:nvPr/>
        </p:nvGrpSpPr>
        <p:grpSpPr>
          <a:xfrm>
            <a:off x="2866440" y="4084152"/>
            <a:ext cx="1796565" cy="1796565"/>
            <a:chOff x="2866440" y="4084152"/>
            <a:chExt cx="1796565" cy="1796565"/>
          </a:xfrm>
        </p:grpSpPr>
        <p:sp>
          <p:nvSpPr>
            <p:cNvPr id="288" name="Google Shape;288;p29"/>
            <p:cNvSpPr/>
            <p:nvPr/>
          </p:nvSpPr>
          <p:spPr>
            <a:xfrm>
              <a:off x="2866440" y="4084152"/>
              <a:ext cx="1796565" cy="1796565"/>
            </a:xfrm>
            <a:prstGeom prst="ellipse">
              <a:avLst/>
            </a:prstGeom>
            <a:solidFill>
              <a:srgbClr val="F8BEDB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9"/>
            <p:cNvSpPr txBox="1"/>
            <p:nvPr/>
          </p:nvSpPr>
          <p:spPr>
            <a:xfrm>
              <a:off x="3059400" y="4420557"/>
              <a:ext cx="1410643" cy="12567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0"/>
                <a:buFont typeface="Arial"/>
                <a:buNone/>
              </a:pPr>
              <a:r>
                <a:rPr b="1" i="0" lang="ja-JP" sz="5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甘味</a:t>
              </a:r>
              <a:endParaRPr b="1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9"/>
            <p:cNvSpPr txBox="1"/>
            <p:nvPr/>
          </p:nvSpPr>
          <p:spPr>
            <a:xfrm>
              <a:off x="3245244" y="4314794"/>
              <a:ext cx="1088950" cy="4719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ja-JP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かんみ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1" name="Google Shape;291;p29"/>
          <p:cNvGrpSpPr/>
          <p:nvPr/>
        </p:nvGrpSpPr>
        <p:grpSpPr>
          <a:xfrm>
            <a:off x="8299216" y="4084152"/>
            <a:ext cx="1796565" cy="1796565"/>
            <a:chOff x="8299216" y="4084152"/>
            <a:chExt cx="1796565" cy="1796565"/>
          </a:xfrm>
        </p:grpSpPr>
        <p:sp>
          <p:nvSpPr>
            <p:cNvPr id="292" name="Google Shape;292;p29"/>
            <p:cNvSpPr/>
            <p:nvPr/>
          </p:nvSpPr>
          <p:spPr>
            <a:xfrm>
              <a:off x="8299216" y="4084152"/>
              <a:ext cx="1796565" cy="1796565"/>
            </a:xfrm>
            <a:prstGeom prst="ellipse">
              <a:avLst/>
            </a:prstGeom>
            <a:solidFill>
              <a:srgbClr val="FDF3AB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9"/>
            <p:cNvSpPr txBox="1"/>
            <p:nvPr/>
          </p:nvSpPr>
          <p:spPr>
            <a:xfrm>
              <a:off x="8492175" y="4420557"/>
              <a:ext cx="1410643" cy="12567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0"/>
                <a:buFont typeface="Arial"/>
                <a:buNone/>
              </a:pPr>
              <a:r>
                <a:rPr b="1" i="0" lang="ja-JP" sz="5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酸味</a:t>
              </a:r>
              <a:endParaRPr b="1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9"/>
            <p:cNvSpPr txBox="1"/>
            <p:nvPr/>
          </p:nvSpPr>
          <p:spPr>
            <a:xfrm>
              <a:off x="8680800" y="4302766"/>
              <a:ext cx="1088950" cy="4719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ja-JP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さんみ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5" name="Google Shape;295;p29"/>
          <p:cNvGrpSpPr/>
          <p:nvPr/>
        </p:nvGrpSpPr>
        <p:grpSpPr>
          <a:xfrm>
            <a:off x="8428598" y="7002796"/>
            <a:ext cx="1796565" cy="1796565"/>
            <a:chOff x="8299215" y="7013278"/>
            <a:chExt cx="1796565" cy="1796565"/>
          </a:xfrm>
        </p:grpSpPr>
        <p:sp>
          <p:nvSpPr>
            <p:cNvPr id="296" name="Google Shape;296;p29"/>
            <p:cNvSpPr/>
            <p:nvPr/>
          </p:nvSpPr>
          <p:spPr>
            <a:xfrm>
              <a:off x="8299215" y="7013278"/>
              <a:ext cx="1796565" cy="1796565"/>
            </a:xfrm>
            <a:prstGeom prst="ellipse">
              <a:avLst/>
            </a:prstGeom>
            <a:solidFill>
              <a:srgbClr val="99D9FE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9"/>
            <p:cNvSpPr txBox="1"/>
            <p:nvPr/>
          </p:nvSpPr>
          <p:spPr>
            <a:xfrm>
              <a:off x="8492174" y="7366308"/>
              <a:ext cx="1410643" cy="12567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0"/>
                <a:buFont typeface="Arial"/>
                <a:buNone/>
              </a:pPr>
              <a:r>
                <a:rPr b="1" i="0" lang="ja-JP" sz="5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塩味</a:t>
              </a:r>
              <a:endParaRPr b="1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9"/>
            <p:cNvSpPr txBox="1"/>
            <p:nvPr/>
          </p:nvSpPr>
          <p:spPr>
            <a:xfrm>
              <a:off x="8653020" y="7242272"/>
              <a:ext cx="1088950" cy="4719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ja-JP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えんみ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9" name="Google Shape;299;p29"/>
          <p:cNvGrpSpPr/>
          <p:nvPr/>
        </p:nvGrpSpPr>
        <p:grpSpPr>
          <a:xfrm>
            <a:off x="2874378" y="7013277"/>
            <a:ext cx="1796565" cy="1796565"/>
            <a:chOff x="2891437" y="7013278"/>
            <a:chExt cx="1796565" cy="1796565"/>
          </a:xfrm>
        </p:grpSpPr>
        <p:sp>
          <p:nvSpPr>
            <p:cNvPr id="300" name="Google Shape;300;p29"/>
            <p:cNvSpPr/>
            <p:nvPr/>
          </p:nvSpPr>
          <p:spPr>
            <a:xfrm>
              <a:off x="2891437" y="7013278"/>
              <a:ext cx="1796565" cy="1796565"/>
            </a:xfrm>
            <a:prstGeom prst="ellipse">
              <a:avLst/>
            </a:prstGeom>
            <a:solidFill>
              <a:srgbClr val="9FF6EC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9"/>
            <p:cNvSpPr txBox="1"/>
            <p:nvPr/>
          </p:nvSpPr>
          <p:spPr>
            <a:xfrm>
              <a:off x="3059399" y="7382933"/>
              <a:ext cx="1410643" cy="125675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5000"/>
                <a:buFont typeface="Arial"/>
                <a:buNone/>
              </a:pPr>
              <a:r>
                <a:rPr b="1" i="0" lang="ja-JP" sz="5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苦味</a:t>
              </a:r>
              <a:endParaRPr b="1" i="0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9"/>
            <p:cNvSpPr txBox="1"/>
            <p:nvPr/>
          </p:nvSpPr>
          <p:spPr>
            <a:xfrm>
              <a:off x="3235038" y="7246721"/>
              <a:ext cx="1088950" cy="4719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ja-JP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にがみ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3" name="Google Shape;303;p29"/>
          <p:cNvGrpSpPr/>
          <p:nvPr/>
        </p:nvGrpSpPr>
        <p:grpSpPr>
          <a:xfrm>
            <a:off x="1545914" y="1031187"/>
            <a:ext cx="9912970" cy="2455330"/>
            <a:chOff x="1545914" y="1031187"/>
            <a:chExt cx="9912970" cy="2455330"/>
          </a:xfrm>
        </p:grpSpPr>
        <p:grpSp>
          <p:nvGrpSpPr>
            <p:cNvPr id="304" name="Google Shape;304;p29"/>
            <p:cNvGrpSpPr/>
            <p:nvPr/>
          </p:nvGrpSpPr>
          <p:grpSpPr>
            <a:xfrm>
              <a:off x="1545914" y="1075601"/>
              <a:ext cx="9912970" cy="2410916"/>
              <a:chOff x="1545914" y="1075601"/>
              <a:chExt cx="9912970" cy="2410916"/>
            </a:xfrm>
          </p:grpSpPr>
          <p:pic>
            <p:nvPicPr>
              <p:cNvPr descr="座る, 暗い, 横たわる, ベンチ が含まれている画像&#10;&#10;自動的に生成された説明" id="305" name="Google Shape;305;p2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6704901" y="1820679"/>
                <a:ext cx="2621980" cy="4699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6" name="Google Shape;306;p29"/>
              <p:cNvSpPr txBox="1"/>
              <p:nvPr/>
            </p:nvSpPr>
            <p:spPr>
              <a:xfrm>
                <a:off x="1545914" y="1075601"/>
                <a:ext cx="9912970" cy="2410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spAutoFit/>
              </a:bodyPr>
              <a:lstStyle/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000"/>
                  <a:buFont typeface="Arial"/>
                  <a:buNone/>
                </a:pPr>
                <a:r>
                  <a:rPr b="1" i="0" lang="ja-JP" sz="3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５つある味覚の中で </a:t>
                </a:r>
                <a:r>
                  <a:rPr b="1" i="0" lang="ja-JP" sz="5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｢うま味｣</a:t>
                </a:r>
                <a:r>
                  <a:rPr b="1" i="0" lang="ja-JP" sz="3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は</a:t>
                </a:r>
                <a:endParaRPr b="1" i="0" sz="3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ctr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5000"/>
                  <a:buFont typeface="Arial"/>
                  <a:buNone/>
                </a:pPr>
                <a:r>
                  <a:rPr b="1" i="0" lang="ja-JP" sz="50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こんぶがきっかけで発見されたよ</a:t>
                </a:r>
                <a:endParaRPr b="1" i="0" sz="5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307" name="Google Shape;307;p29"/>
            <p:cNvSpPr txBox="1"/>
            <p:nvPr/>
          </p:nvSpPr>
          <p:spPr>
            <a:xfrm>
              <a:off x="8136325" y="1031187"/>
              <a:ext cx="1088950" cy="4719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ja-JP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み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08" name="Google Shape;308;p29"/>
          <p:cNvGrpSpPr/>
          <p:nvPr/>
        </p:nvGrpSpPr>
        <p:grpSpPr>
          <a:xfrm>
            <a:off x="4855965" y="4881135"/>
            <a:ext cx="3402604" cy="3402604"/>
            <a:chOff x="4855965" y="4881135"/>
            <a:chExt cx="3402604" cy="3402604"/>
          </a:xfrm>
        </p:grpSpPr>
        <p:sp>
          <p:nvSpPr>
            <p:cNvPr id="309" name="Google Shape;309;p29"/>
            <p:cNvSpPr/>
            <p:nvPr/>
          </p:nvSpPr>
          <p:spPr>
            <a:xfrm>
              <a:off x="4855965" y="4881135"/>
              <a:ext cx="3402604" cy="3402604"/>
            </a:xfrm>
            <a:prstGeom prst="ellipse">
              <a:avLst/>
            </a:prstGeom>
            <a:solidFill>
              <a:srgbClr val="BEEFAD"/>
            </a:solidFill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200"/>
                <a:buFont typeface="Arial"/>
                <a:buNone/>
              </a:pPr>
              <a:r>
                <a:t/>
              </a:r>
              <a:endParaRPr b="0" i="0" sz="2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9"/>
            <p:cNvSpPr txBox="1"/>
            <p:nvPr/>
          </p:nvSpPr>
          <p:spPr>
            <a:xfrm>
              <a:off x="4880961" y="5607811"/>
              <a:ext cx="3242875" cy="19492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0"/>
                <a:buFont typeface="Arial"/>
                <a:buNone/>
              </a:pPr>
              <a:r>
                <a:rPr b="1" i="0" lang="ja-JP" sz="8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うま味</a:t>
              </a:r>
              <a:endParaRPr b="1" i="0" sz="8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9"/>
            <p:cNvSpPr txBox="1"/>
            <p:nvPr/>
          </p:nvSpPr>
          <p:spPr>
            <a:xfrm>
              <a:off x="6984970" y="5685545"/>
              <a:ext cx="1088950" cy="47192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0" i="0" lang="ja-JP" sz="2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み</a:t>
              </a:r>
              <a:endParaRPr b="0" i="0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2" name="Google Shape;312;p29"/>
          <p:cNvSpPr txBox="1"/>
          <p:nvPr>
            <p:ph idx="12" type="sldNum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ja-JP">
                <a:solidFill>
                  <a:srgbClr val="00694C"/>
                </a:solidFill>
              </a:rPr>
              <a:t>‹#›</a:t>
            </a:fld>
            <a:endParaRPr>
              <a:solidFill>
                <a:srgbClr val="00694C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"/>
          <p:cNvSpPr txBox="1"/>
          <p:nvPr/>
        </p:nvSpPr>
        <p:spPr>
          <a:xfrm>
            <a:off x="2526952" y="3671342"/>
            <a:ext cx="7950895" cy="241091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ja-JP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みんなが知っている</a:t>
            </a:r>
            <a:endParaRPr b="1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ja-JP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こんぶってどういうもの？</a:t>
            </a:r>
            <a:endParaRPr b="1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3"/>
          <p:cNvSpPr txBox="1"/>
          <p:nvPr>
            <p:ph idx="12" type="sldNum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ja-JP">
                <a:solidFill>
                  <a:srgbClr val="00694C"/>
                </a:solidFill>
              </a:rPr>
              <a:t>‹#›</a:t>
            </a:fld>
            <a:endParaRPr>
              <a:solidFill>
                <a:srgbClr val="00694C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女性の表情のイラスト「目がハート・疑問・居眠り・照れ」 | かわいい ..." id="317" name="Google Shape;31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50179" y="6328832"/>
            <a:ext cx="2790147" cy="3424768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30"/>
          <p:cNvSpPr txBox="1"/>
          <p:nvPr/>
        </p:nvSpPr>
        <p:spPr>
          <a:xfrm>
            <a:off x="2860376" y="3159278"/>
            <a:ext cx="7284045" cy="241091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ja-JP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なんで辛味は</a:t>
            </a:r>
            <a:endParaRPr b="1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ja-JP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入っていないんだろう　</a:t>
            </a:r>
            <a:endParaRPr b="1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黒い背景と白い文字&#10;&#10;自動的に生成された説明" id="319" name="Google Shape;319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443509" y="4481114"/>
            <a:ext cx="684274" cy="903242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0"/>
          <p:cNvSpPr txBox="1"/>
          <p:nvPr/>
        </p:nvSpPr>
        <p:spPr>
          <a:xfrm>
            <a:off x="5100090" y="6982223"/>
            <a:ext cx="6328771" cy="6796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b="0" i="0" lang="ja-JP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みんなの予想を教えて！</a:t>
            </a:r>
            <a:endParaRPr/>
          </a:p>
        </p:txBody>
      </p:sp>
      <p:sp>
        <p:nvSpPr>
          <p:cNvPr id="321" name="Google Shape;321;p30"/>
          <p:cNvSpPr txBox="1"/>
          <p:nvPr>
            <p:ph idx="12" type="sldNum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ja-JP">
                <a:solidFill>
                  <a:srgbClr val="00694C"/>
                </a:solidFill>
              </a:rPr>
              <a:t>‹#›</a:t>
            </a:fld>
            <a:endParaRPr>
              <a:solidFill>
                <a:srgbClr val="00694C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動物, 虫, ダニ が含まれている画像&#10;&#10;自動的に生成された説明" id="326" name="Google Shape;326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78617" y="5656926"/>
            <a:ext cx="1739900" cy="3683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1"/>
          <p:cNvSpPr txBox="1"/>
          <p:nvPr/>
        </p:nvSpPr>
        <p:spPr>
          <a:xfrm>
            <a:off x="1231727" y="2542423"/>
            <a:ext cx="10541347" cy="541173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ja-JP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辛味　＝　痛覚や温度感で感じる味</a:t>
            </a:r>
            <a:endParaRPr b="1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ja-JP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実は、痛みのような刺激なんだ！</a:t>
            </a:r>
            <a:endParaRPr b="1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t/>
            </a:r>
            <a:endParaRPr b="1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ja-JP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だから味覚とは別もの言われているよ</a:t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31"/>
          <p:cNvSpPr txBox="1"/>
          <p:nvPr/>
        </p:nvSpPr>
        <p:spPr>
          <a:xfrm>
            <a:off x="4511977" y="2422839"/>
            <a:ext cx="1340184" cy="471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ja-JP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つうかく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31"/>
          <p:cNvSpPr txBox="1"/>
          <p:nvPr>
            <p:ph idx="12" type="sldNum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ja-JP">
                <a:solidFill>
                  <a:srgbClr val="00694C"/>
                </a:solidFill>
              </a:rPr>
              <a:t>‹#›</a:t>
            </a:fld>
            <a:endParaRPr>
              <a:solidFill>
                <a:srgbClr val="00694C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2"/>
          <p:cNvSpPr txBox="1"/>
          <p:nvPr/>
        </p:nvSpPr>
        <p:spPr>
          <a:xfrm>
            <a:off x="2188496" y="3745785"/>
            <a:ext cx="8627806" cy="2262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b="1" i="0" lang="ja-JP" sz="5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その歴史や漁について</a:t>
            </a:r>
            <a:endParaRPr b="1" i="0" sz="5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b="1" i="0" lang="ja-JP" sz="5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動画を観てみよう！</a:t>
            </a:r>
            <a:endParaRPr b="1" i="0" sz="5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Google Shape;335;p32"/>
          <p:cNvSpPr txBox="1"/>
          <p:nvPr/>
        </p:nvSpPr>
        <p:spPr>
          <a:xfrm>
            <a:off x="932328" y="6680338"/>
            <a:ext cx="11140142" cy="54855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ja-JP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ー こんぶ動画① ー</a:t>
            </a:r>
            <a:endParaRPr/>
          </a:p>
        </p:txBody>
      </p:sp>
      <p:sp>
        <p:nvSpPr>
          <p:cNvPr id="336" name="Google Shape;336;p32"/>
          <p:cNvSpPr txBox="1"/>
          <p:nvPr/>
        </p:nvSpPr>
        <p:spPr>
          <a:xfrm>
            <a:off x="3309217" y="2361335"/>
            <a:ext cx="6386364" cy="71192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</a:pPr>
            <a:r>
              <a:rPr b="1" i="0" lang="ja-JP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こんなにたくさん発見もあるこんぶ</a:t>
            </a:r>
            <a:endParaRPr b="1" i="0" sz="3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32"/>
          <p:cNvSpPr txBox="1"/>
          <p:nvPr>
            <p:ph idx="2" type="sldNum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kamaru.png" id="342" name="Google Shape;34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16629" y="4207130"/>
            <a:ext cx="6815565" cy="4392468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33"/>
          <p:cNvSpPr txBox="1"/>
          <p:nvPr/>
        </p:nvSpPr>
        <p:spPr>
          <a:xfrm>
            <a:off x="4489027" y="5788607"/>
            <a:ext cx="4026743" cy="87203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ja-JP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縄文時代から</a:t>
            </a:r>
            <a:endParaRPr b="1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33"/>
          <p:cNvSpPr txBox="1"/>
          <p:nvPr/>
        </p:nvSpPr>
        <p:spPr>
          <a:xfrm>
            <a:off x="4325520" y="1865527"/>
            <a:ext cx="4353756" cy="234160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ja-JP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いつから</a:t>
            </a:r>
            <a:endParaRPr b="1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ja-JP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食べるようになったのかな？</a:t>
            </a:r>
            <a:endParaRPr/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ja-JP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正解は•••</a:t>
            </a:r>
            <a:endParaRPr b="1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Google Shape;345;p33"/>
          <p:cNvSpPr txBox="1"/>
          <p:nvPr>
            <p:ph idx="12" type="sldNum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ja-JP">
                <a:solidFill>
                  <a:srgbClr val="00694C"/>
                </a:solidFill>
              </a:rPr>
              <a:t>‹#›</a:t>
            </a:fld>
            <a:endParaRPr>
              <a:solidFill>
                <a:srgbClr val="00694C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マップ が含まれている画像&#10;&#10;自動的に生成された説明" id="350" name="Google Shape;350;p34"/>
          <p:cNvPicPr preferRelativeResize="0"/>
          <p:nvPr/>
        </p:nvPicPr>
        <p:blipFill rotWithShape="1">
          <a:blip r:embed="rId3">
            <a:alphaModFix amt="90000"/>
          </a:blip>
          <a:srcRect b="0" l="0" r="0" t="0"/>
          <a:stretch/>
        </p:blipFill>
        <p:spPr>
          <a:xfrm>
            <a:off x="3948015" y="1068158"/>
            <a:ext cx="5293091" cy="5293091"/>
          </a:xfrm>
          <a:prstGeom prst="rect">
            <a:avLst/>
          </a:prstGeom>
          <a:noFill/>
          <a:ln>
            <a:noFill/>
          </a:ln>
        </p:spPr>
      </p:pic>
      <p:sp>
        <p:nvSpPr>
          <p:cNvPr id="351" name="Google Shape;351;p34"/>
          <p:cNvSpPr txBox="1"/>
          <p:nvPr/>
        </p:nvSpPr>
        <p:spPr>
          <a:xfrm>
            <a:off x="3180978" y="6018045"/>
            <a:ext cx="6642844" cy="266739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ja-JP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なんと日本のこんぶの</a:t>
            </a:r>
            <a:endParaRPr b="1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ja-JP" sz="8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9割</a:t>
            </a:r>
            <a:r>
              <a:rPr b="1" i="0" lang="ja-JP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が北海道産</a:t>
            </a:r>
            <a:endParaRPr b="1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34"/>
          <p:cNvSpPr txBox="1"/>
          <p:nvPr>
            <p:ph idx="12" type="sldNum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ja-JP">
                <a:solidFill>
                  <a:srgbClr val="00694C"/>
                </a:solidFill>
              </a:rPr>
              <a:t>‹#›</a:t>
            </a:fld>
            <a:endParaRPr>
              <a:solidFill>
                <a:srgbClr val="00694C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35"/>
          <p:cNvSpPr txBox="1"/>
          <p:nvPr/>
        </p:nvSpPr>
        <p:spPr>
          <a:xfrm>
            <a:off x="898303" y="2465884"/>
            <a:ext cx="11208197" cy="2410916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ja-JP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一年のうちで</a:t>
            </a:r>
            <a:endParaRPr b="1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ja-JP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こんぶが採られる時期とその方法は　</a:t>
            </a:r>
            <a:endParaRPr b="1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35"/>
          <p:cNvSpPr txBox="1"/>
          <p:nvPr/>
        </p:nvSpPr>
        <p:spPr>
          <a:xfrm>
            <a:off x="1872927" y="5971322"/>
            <a:ext cx="9258945" cy="1256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ja-JP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考えながら動画を観てみてね！</a:t>
            </a:r>
            <a:endParaRPr b="1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黒い背景と白い文字&#10;&#10;自動的に生成された説明" id="359" name="Google Shape;359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314747" y="3787717"/>
            <a:ext cx="684274" cy="903242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35"/>
          <p:cNvSpPr txBox="1"/>
          <p:nvPr/>
        </p:nvSpPr>
        <p:spPr>
          <a:xfrm>
            <a:off x="932326" y="7503619"/>
            <a:ext cx="11140142" cy="54855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ja-JP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ー こんぶ動画③ ー</a:t>
            </a:r>
            <a:endParaRPr/>
          </a:p>
        </p:txBody>
      </p:sp>
      <p:sp>
        <p:nvSpPr>
          <p:cNvPr id="361" name="Google Shape;361;p35"/>
          <p:cNvSpPr txBox="1"/>
          <p:nvPr>
            <p:ph idx="12" type="sldNum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ja-JP">
                <a:solidFill>
                  <a:srgbClr val="00694C"/>
                </a:solidFill>
              </a:rPr>
              <a:t>‹#›</a:t>
            </a:fld>
            <a:endParaRPr>
              <a:solidFill>
                <a:srgbClr val="00694C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kamaru.png" id="366" name="Google Shape;366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7723" y="2919352"/>
            <a:ext cx="8496299" cy="5475661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36"/>
          <p:cNvSpPr txBox="1"/>
          <p:nvPr/>
        </p:nvSpPr>
        <p:spPr>
          <a:xfrm>
            <a:off x="3847027" y="4826843"/>
            <a:ext cx="5310749" cy="133369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1" i="0" lang="ja-JP" sz="8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7月〜10月</a:t>
            </a:r>
            <a:endParaRPr b="1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36"/>
          <p:cNvSpPr txBox="1"/>
          <p:nvPr/>
        </p:nvSpPr>
        <p:spPr>
          <a:xfrm>
            <a:off x="3339674" y="2033307"/>
            <a:ext cx="6325451" cy="1118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ja-JP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こんぶ漁の時期は•••</a:t>
            </a:r>
            <a:endParaRPr b="1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36"/>
          <p:cNvSpPr txBox="1"/>
          <p:nvPr>
            <p:ph idx="12" type="sldNum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ja-JP">
                <a:solidFill>
                  <a:srgbClr val="00694C"/>
                </a:solidFill>
              </a:rPr>
              <a:t>‹#›</a:t>
            </a:fld>
            <a:endParaRPr>
              <a:solidFill>
                <a:srgbClr val="00694C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7"/>
          <p:cNvSpPr txBox="1"/>
          <p:nvPr/>
        </p:nvSpPr>
        <p:spPr>
          <a:xfrm>
            <a:off x="4141127" y="1407330"/>
            <a:ext cx="4013919" cy="1256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ja-JP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採る方法は　</a:t>
            </a:r>
            <a:endParaRPr b="1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5" name="Google Shape;375;p37"/>
          <p:cNvGrpSpPr/>
          <p:nvPr/>
        </p:nvGrpSpPr>
        <p:grpSpPr>
          <a:xfrm>
            <a:off x="1029255" y="2525523"/>
            <a:ext cx="11400757" cy="6339997"/>
            <a:chOff x="1029255" y="2525523"/>
            <a:chExt cx="11400757" cy="6339997"/>
          </a:xfrm>
        </p:grpSpPr>
        <p:pic>
          <p:nvPicPr>
            <p:cNvPr descr="画像" id="376" name="Google Shape;376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29255" y="3297146"/>
              <a:ext cx="6582913" cy="54802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77" name="Google Shape;377;p37"/>
            <p:cNvSpPr txBox="1"/>
            <p:nvPr/>
          </p:nvSpPr>
          <p:spPr>
            <a:xfrm>
              <a:off x="8489877" y="6685436"/>
              <a:ext cx="3637213" cy="218008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sp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ja-JP" sz="3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深さに合わせて</a:t>
              </a:r>
              <a:endParaRPr b="1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ja-JP" sz="3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なが〜い竿を使って</a:t>
              </a:r>
              <a:endParaRPr b="1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0"/>
                <a:buFont typeface="Arial"/>
                <a:buNone/>
              </a:pPr>
              <a:r>
                <a:rPr b="1" i="0" lang="ja-JP" sz="3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絡めとる！</a:t>
              </a:r>
              <a:endParaRPr b="1" i="0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78" name="Google Shape;378;p37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901797" y="2525523"/>
              <a:ext cx="4363374" cy="244449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9" name="Google Shape;379;p37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066638" y="4059399"/>
              <a:ext cx="4363374" cy="2444497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図形&#10;&#10;中程度の精度で自動的に生成された説明" id="380" name="Google Shape;380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47485" y="1815664"/>
            <a:ext cx="1062518" cy="626127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37"/>
          <p:cNvSpPr txBox="1"/>
          <p:nvPr>
            <p:ph idx="12" type="sldNum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ja-JP">
                <a:solidFill>
                  <a:srgbClr val="00694C"/>
                </a:solidFill>
              </a:rPr>
              <a:t>‹#›</a:t>
            </a:fld>
            <a:endParaRPr>
              <a:solidFill>
                <a:srgbClr val="00694C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画像" id="386" name="Google Shape;386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54400" y="4728892"/>
            <a:ext cx="5375729" cy="357327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画像" id="387" name="Google Shape;387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34115" y="4728892"/>
            <a:ext cx="3505200" cy="2510342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38"/>
          <p:cNvSpPr txBox="1"/>
          <p:nvPr/>
        </p:nvSpPr>
        <p:spPr>
          <a:xfrm>
            <a:off x="7334115" y="7367903"/>
            <a:ext cx="3868047" cy="1128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ja-JP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干したり</a:t>
            </a:r>
            <a:endParaRPr b="1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ja-JP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品質チェックをしたり•••</a:t>
            </a:r>
            <a:endParaRPr/>
          </a:p>
        </p:txBody>
      </p:sp>
      <p:sp>
        <p:nvSpPr>
          <p:cNvPr id="389" name="Google Shape;389;p38"/>
          <p:cNvSpPr txBox="1"/>
          <p:nvPr/>
        </p:nvSpPr>
        <p:spPr>
          <a:xfrm>
            <a:off x="3729683" y="1602118"/>
            <a:ext cx="5600892" cy="209692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ja-JP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海からみんなのもとに届くまで</a:t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ja-JP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いろんなことが</a:t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ja-JP" sz="3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手作業で行われているんだね！</a:t>
            </a:r>
            <a:endParaRPr b="1" i="0" sz="3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38"/>
          <p:cNvSpPr txBox="1"/>
          <p:nvPr>
            <p:ph idx="12" type="sldNum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ja-JP">
                <a:solidFill>
                  <a:srgbClr val="00694C"/>
                </a:solidFill>
              </a:rPr>
              <a:t>‹#›</a:t>
            </a:fld>
            <a:endParaRPr>
              <a:solidFill>
                <a:srgbClr val="00694C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9"/>
          <p:cNvSpPr txBox="1"/>
          <p:nvPr/>
        </p:nvSpPr>
        <p:spPr>
          <a:xfrm>
            <a:off x="932329" y="6126451"/>
            <a:ext cx="11140142" cy="824752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ja-JP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ー こんぶ動画⑥ ー</a:t>
            </a:r>
            <a:endParaRPr/>
          </a:p>
        </p:txBody>
      </p:sp>
      <p:sp>
        <p:nvSpPr>
          <p:cNvPr id="396" name="Google Shape;396;p39"/>
          <p:cNvSpPr txBox="1"/>
          <p:nvPr/>
        </p:nvSpPr>
        <p:spPr>
          <a:xfrm>
            <a:off x="3399001" y="3561984"/>
            <a:ext cx="6206828" cy="66902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ja-JP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こんぶのひみつはまだまだたくさん！</a:t>
            </a:r>
            <a:endParaRPr/>
          </a:p>
        </p:txBody>
      </p:sp>
      <p:sp>
        <p:nvSpPr>
          <p:cNvPr id="397" name="Google Shape;397;p39"/>
          <p:cNvSpPr txBox="1"/>
          <p:nvPr/>
        </p:nvSpPr>
        <p:spPr>
          <a:xfrm>
            <a:off x="932328" y="4114245"/>
            <a:ext cx="11140142" cy="1794460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600"/>
              <a:buFont typeface="Arial"/>
              <a:buNone/>
            </a:pPr>
            <a:r>
              <a:rPr b="0" i="0" lang="ja-JP" sz="6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まとめ動画を観てみよう！</a:t>
            </a:r>
            <a:endParaRPr/>
          </a:p>
        </p:txBody>
      </p:sp>
      <p:sp>
        <p:nvSpPr>
          <p:cNvPr id="398" name="Google Shape;398;p39"/>
          <p:cNvSpPr txBox="1"/>
          <p:nvPr>
            <p:ph idx="2" type="sldNum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"/>
          <p:cNvSpPr txBox="1"/>
          <p:nvPr/>
        </p:nvSpPr>
        <p:spPr>
          <a:xfrm>
            <a:off x="2853965" y="5028476"/>
            <a:ext cx="7296869" cy="1256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ja-JP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どんな料理があるかな？</a:t>
            </a:r>
            <a:endParaRPr b="1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4"/>
          <p:cNvSpPr txBox="1"/>
          <p:nvPr/>
        </p:nvSpPr>
        <p:spPr>
          <a:xfrm>
            <a:off x="3504609" y="3285025"/>
            <a:ext cx="5988819" cy="1187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ja-JP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例えば</a:t>
            </a:r>
            <a:endParaRPr b="1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ja-JP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こんぶはいろんな料理に使われているよ</a:t>
            </a:r>
            <a:endParaRPr b="1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4"/>
          <p:cNvSpPr txBox="1"/>
          <p:nvPr>
            <p:ph idx="12" type="sldNum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ja-JP">
                <a:solidFill>
                  <a:srgbClr val="00694C"/>
                </a:solidFill>
              </a:rPr>
              <a:t>‹#›</a:t>
            </a:fld>
            <a:endParaRPr>
              <a:solidFill>
                <a:srgbClr val="00694C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2" presetSubtype="1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0"/>
          <p:cNvSpPr txBox="1"/>
          <p:nvPr/>
        </p:nvSpPr>
        <p:spPr>
          <a:xfrm>
            <a:off x="2526953" y="3740655"/>
            <a:ext cx="7950895" cy="227228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ja-JP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今日の授業で感じたことを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ja-JP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自由に書いてみよう！</a:t>
            </a:r>
            <a:endParaRPr/>
          </a:p>
        </p:txBody>
      </p:sp>
      <p:sp>
        <p:nvSpPr>
          <p:cNvPr id="404" name="Google Shape;404;p40"/>
          <p:cNvSpPr txBox="1"/>
          <p:nvPr/>
        </p:nvSpPr>
        <p:spPr>
          <a:xfrm>
            <a:off x="5732958" y="2490569"/>
            <a:ext cx="1538883" cy="673005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ja-JP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さいごに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40"/>
          <p:cNvSpPr txBox="1"/>
          <p:nvPr>
            <p:ph idx="12" type="sldNum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ja-JP">
                <a:solidFill>
                  <a:srgbClr val="00694C"/>
                </a:solidFill>
              </a:rPr>
              <a:t>‹#›</a:t>
            </a:fld>
            <a:endParaRPr>
              <a:solidFill>
                <a:srgbClr val="00694C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座る, 暗い, 横たわる, ベンチ が含まれている画像&#10;&#10;自動的に生成された説明" id="410" name="Google Shape;410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06493" y="7176503"/>
            <a:ext cx="4276160" cy="46990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41"/>
          <p:cNvSpPr txBox="1"/>
          <p:nvPr/>
        </p:nvSpPr>
        <p:spPr>
          <a:xfrm>
            <a:off x="1385077" y="3467088"/>
            <a:ext cx="5748462" cy="485023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ja-JP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こんぶについて</a:t>
            </a:r>
            <a:endParaRPr b="1" i="0" sz="3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ja-JP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もっともっと</a:t>
            </a:r>
            <a:endParaRPr b="1" i="0" sz="3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ja-JP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知りたくなったら、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ja-JP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図書館や図書室にある</a:t>
            </a:r>
            <a:endParaRPr b="1" i="0" sz="3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ja-JP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『こんぶのひみつ』を</a:t>
            </a:r>
            <a:endParaRPr b="1" i="0" sz="3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1" i="0" lang="ja-JP" sz="3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読んでみてね！</a:t>
            </a:r>
            <a:endParaRPr/>
          </a:p>
        </p:txBody>
      </p:sp>
      <p:sp>
        <p:nvSpPr>
          <p:cNvPr id="412" name="Google Shape;412;p41"/>
          <p:cNvSpPr txBox="1"/>
          <p:nvPr/>
        </p:nvSpPr>
        <p:spPr>
          <a:xfrm>
            <a:off x="3071792" y="1054100"/>
            <a:ext cx="6854441" cy="196848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1" i="0" lang="ja-JP" sz="4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こんぶのひみつは</a:t>
            </a:r>
            <a:endParaRPr b="1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Arial"/>
              <a:buNone/>
            </a:pPr>
            <a:r>
              <a:rPr b="1" i="0" lang="ja-JP" sz="4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まだまだたくさんあるよ！</a:t>
            </a:r>
            <a:endParaRPr/>
          </a:p>
        </p:txBody>
      </p:sp>
      <p:sp>
        <p:nvSpPr>
          <p:cNvPr id="413" name="Google Shape;413;p41"/>
          <p:cNvSpPr txBox="1"/>
          <p:nvPr/>
        </p:nvSpPr>
        <p:spPr>
          <a:xfrm>
            <a:off x="9229658" y="8825646"/>
            <a:ext cx="3076162" cy="348813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ja-JP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画像引用元：北海道ぎょれんHP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学研まんがでよくわかるシリーズ 179 こんぶのひみつ" id="414" name="Google Shape;414;p4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99100" y="3467087"/>
            <a:ext cx="3268639" cy="4850239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41"/>
          <p:cNvSpPr txBox="1"/>
          <p:nvPr>
            <p:ph idx="12" type="sldNum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ja-JP">
                <a:solidFill>
                  <a:srgbClr val="00694C"/>
                </a:solidFill>
              </a:rPr>
              <a:t>‹#›</a:t>
            </a:fld>
            <a:endParaRPr>
              <a:solidFill>
                <a:srgbClr val="00694C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2"/>
          <p:cNvSpPr txBox="1"/>
          <p:nvPr/>
        </p:nvSpPr>
        <p:spPr>
          <a:xfrm>
            <a:off x="1270000" y="4196960"/>
            <a:ext cx="10464800" cy="1359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b="0" i="0" lang="ja-JP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おわり</a:t>
            </a:r>
            <a:endParaRPr/>
          </a:p>
        </p:txBody>
      </p:sp>
      <p:sp>
        <p:nvSpPr>
          <p:cNvPr id="421" name="Google Shape;421;p42"/>
          <p:cNvSpPr/>
          <p:nvPr/>
        </p:nvSpPr>
        <p:spPr>
          <a:xfrm>
            <a:off x="6297561" y="9527458"/>
            <a:ext cx="412955" cy="442452"/>
          </a:xfrm>
          <a:prstGeom prst="rect">
            <a:avLst/>
          </a:prstGeom>
          <a:solidFill>
            <a:srgbClr val="00694C"/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42"/>
          <p:cNvSpPr txBox="1"/>
          <p:nvPr>
            <p:ph idx="2" type="sldNum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QR コード&#10;&#10;自動的に生成された説明" id="427" name="Google Shape;427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86089" y="4355988"/>
            <a:ext cx="3232622" cy="1041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"/>
          <p:cNvSpPr txBox="1"/>
          <p:nvPr/>
        </p:nvSpPr>
        <p:spPr>
          <a:xfrm>
            <a:off x="1270000" y="2304702"/>
            <a:ext cx="10464800" cy="31421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ja-JP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知っていることを</a:t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ja-JP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近くの人と話し合って</a:t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ja-JP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発表してみよう！</a:t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話し合う子供たちのイラスト" id="60" name="Google Shape;6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44900" y="4401695"/>
            <a:ext cx="5715000" cy="4826000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5"/>
          <p:cNvSpPr txBox="1"/>
          <p:nvPr>
            <p:ph idx="2" type="sldNum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6"/>
          <p:cNvGrpSpPr/>
          <p:nvPr/>
        </p:nvGrpSpPr>
        <p:grpSpPr>
          <a:xfrm>
            <a:off x="1684126" y="1608905"/>
            <a:ext cx="9893808" cy="7132759"/>
            <a:chOff x="1738990" y="1663769"/>
            <a:chExt cx="9893808" cy="7132759"/>
          </a:xfrm>
        </p:grpSpPr>
        <p:pic>
          <p:nvPicPr>
            <p:cNvPr descr="皿の上のデザート&#10;&#10;自動的に生成された説明" id="67" name="Google Shape;67;p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738990" y="1663769"/>
              <a:ext cx="4387490" cy="29204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皿に盛られた食べ物&#10;&#10;自動的に生成された説明" id="68" name="Google Shape;68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996221" y="4876800"/>
              <a:ext cx="6636577" cy="391972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9" name="Google Shape;69;p6"/>
          <p:cNvSpPr txBox="1"/>
          <p:nvPr>
            <p:ph idx="12" type="sldNum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ja-JP">
                <a:solidFill>
                  <a:srgbClr val="00694C"/>
                </a:solidFill>
              </a:rPr>
              <a:t>‹#›</a:t>
            </a:fld>
            <a:endParaRPr>
              <a:solidFill>
                <a:srgbClr val="00694C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"/>
          <p:cNvSpPr txBox="1"/>
          <p:nvPr/>
        </p:nvSpPr>
        <p:spPr>
          <a:xfrm>
            <a:off x="2526952" y="3163574"/>
            <a:ext cx="7950895" cy="3426451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ja-JP" sz="25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たくさんの食べ方があるこんぶ</a:t>
            </a:r>
            <a:endParaRPr b="1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t/>
            </a:r>
            <a:endParaRPr b="1" i="0" sz="25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ja-JP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そのためには</a:t>
            </a:r>
            <a:endParaRPr b="1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ja-JP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採ったこんぶを加工するよ</a:t>
            </a:r>
            <a:endParaRPr b="1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7"/>
          <p:cNvSpPr txBox="1"/>
          <p:nvPr>
            <p:ph idx="12" type="sldNum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ja-JP">
                <a:solidFill>
                  <a:srgbClr val="00694C"/>
                </a:solidFill>
              </a:rPr>
              <a:t>‹#›</a:t>
            </a:fld>
            <a:endParaRPr>
              <a:solidFill>
                <a:srgbClr val="00694C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"/>
          <p:cNvSpPr txBox="1"/>
          <p:nvPr/>
        </p:nvSpPr>
        <p:spPr>
          <a:xfrm>
            <a:off x="1218902" y="4248423"/>
            <a:ext cx="10566995" cy="1256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</a:pPr>
            <a:r>
              <a:rPr b="1" i="0" lang="ja-JP" sz="5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どういうものか動画を観てみよう！</a:t>
            </a:r>
            <a:endParaRPr b="1" i="0" sz="5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8"/>
          <p:cNvSpPr txBox="1"/>
          <p:nvPr/>
        </p:nvSpPr>
        <p:spPr>
          <a:xfrm>
            <a:off x="932328" y="5914416"/>
            <a:ext cx="11140142" cy="548551"/>
          </a:xfrm>
          <a:prstGeom prst="rect">
            <a:avLst/>
          </a:prstGeom>
          <a:noFill/>
          <a:ln>
            <a:noFill/>
          </a:ln>
        </p:spPr>
        <p:txBody>
          <a:bodyPr anchorCtr="0" anchor="b" bIns="50800" lIns="50800" spcFirstLastPara="1" rIns="50800" wrap="square" tIns="50800">
            <a:norm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ja-JP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ー こんぶ動画④ ー</a:t>
            </a:r>
            <a:endParaRPr/>
          </a:p>
        </p:txBody>
      </p:sp>
      <p:sp>
        <p:nvSpPr>
          <p:cNvPr id="82" name="Google Shape;82;p8"/>
          <p:cNvSpPr txBox="1"/>
          <p:nvPr>
            <p:ph idx="2" type="sldNum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ja-JP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 txBox="1"/>
          <p:nvPr/>
        </p:nvSpPr>
        <p:spPr>
          <a:xfrm>
            <a:off x="3764106" y="3112979"/>
            <a:ext cx="5988820" cy="3565079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ja-JP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たくさんの</a:t>
            </a:r>
            <a:endParaRPr b="1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ja-JP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加工されたこんぶが</a:t>
            </a:r>
            <a:endParaRPr b="1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1" i="0" lang="ja-JP" sz="5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あったね</a:t>
            </a:r>
            <a:endParaRPr b="1" i="0" sz="5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9"/>
          <p:cNvSpPr txBox="1"/>
          <p:nvPr>
            <p:ph idx="12" type="sldNum"/>
          </p:nvPr>
        </p:nvSpPr>
        <p:spPr>
          <a:xfrm>
            <a:off x="6185889" y="9167550"/>
            <a:ext cx="633000" cy="348900"/>
          </a:xfrm>
          <a:prstGeom prst="rect">
            <a:avLst/>
          </a:prstGeom>
          <a:noFill/>
          <a:ln>
            <a:noFill/>
          </a:ln>
        </p:spPr>
        <p:txBody>
          <a:bodyPr anchorCtr="0" anchor="t" bIns="50800" lIns="50800" spcFirstLastPara="1" rIns="50800" wrap="square" tIns="50800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Helvetica Neue Light"/>
              <a:buNone/>
            </a:pPr>
            <a:fld id="{00000000-1234-1234-1234-123412341234}" type="slidenum">
              <a:rPr lang="ja-JP">
                <a:solidFill>
                  <a:srgbClr val="00694C"/>
                </a:solidFill>
              </a:rPr>
              <a:t>‹#›</a:t>
            </a:fld>
            <a:endParaRPr>
              <a:solidFill>
                <a:srgbClr val="00694C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