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13004800" cy="9753600"/>
  <p:notesSz cx="6858000" cy="9144000"/>
  <p:embeddedFontLst>
    <p:embeddedFont>
      <p:font typeface="Helvetica Neue Light" panose="020B060007020508020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itAiNFcuLOsKBYT1whZB+Q6/yN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541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6" name="Google Shape;216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1" name="Google Shape;251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">
  <p:cSld name="タイトル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3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noFill/>
          <a:ln w="508000" cap="flat" cmpd="sng">
            <a:solidFill>
              <a:srgbClr val="CC4F74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53"/>
          <p:cNvSpPr txBox="1">
            <a:spLocks noGrp="1"/>
          </p:cNvSpPr>
          <p:nvPr>
            <p:ph type="sldNum" idx="12"/>
          </p:nvPr>
        </p:nvSpPr>
        <p:spPr>
          <a:xfrm>
            <a:off x="6341300" y="9136825"/>
            <a:ext cx="3222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（中央）">
  <p:cSld name="タイトル（中央）">
    <p:bg>
      <p:bgPr>
        <a:solidFill>
          <a:srgbClr val="CC4F74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54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rgbClr val="CC4F74"/>
          </a:solidFill>
          <a:ln w="508000" cap="flat" cmpd="sng">
            <a:solidFill>
              <a:srgbClr val="CC4F74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54"/>
          <p:cNvSpPr txBox="1">
            <a:spLocks noGrp="1"/>
          </p:cNvSpPr>
          <p:nvPr>
            <p:ph type="sldNum" idx="12"/>
          </p:nvPr>
        </p:nvSpPr>
        <p:spPr>
          <a:xfrm>
            <a:off x="6341299" y="9404697"/>
            <a:ext cx="3222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5"/>
          <p:cNvSpPr txBox="1"/>
          <p:nvPr/>
        </p:nvSpPr>
        <p:spPr>
          <a:xfrm>
            <a:off x="360000" y="332616"/>
            <a:ext cx="3238066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F74"/>
              </a:buClr>
              <a:buSzPts val="2000"/>
              <a:buFont typeface="Arial"/>
              <a:buNone/>
            </a:pPr>
            <a:r>
              <a:rPr lang="ja-JP" sz="2000" b="1" i="0" u="none" strike="noStrike" cap="none">
                <a:solidFill>
                  <a:srgbClr val="CC4F74"/>
                </a:solidFill>
                <a:latin typeface="Arial"/>
                <a:ea typeface="Arial"/>
                <a:cs typeface="Arial"/>
                <a:sym typeface="Arial"/>
              </a:rPr>
              <a:t>秋さけのひみつを探ろう！</a:t>
            </a:r>
            <a:endParaRPr sz="2000" b="1" i="0" u="none" strike="noStrike" cap="none">
              <a:solidFill>
                <a:srgbClr val="CC4F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55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noFill/>
          <a:ln w="508000" cap="flat" cmpd="sng">
            <a:solidFill>
              <a:srgbClr val="CC4F74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55"/>
          <p:cNvSpPr txBox="1">
            <a:spLocks noGrp="1"/>
          </p:cNvSpPr>
          <p:nvPr>
            <p:ph type="sldNum" idx="12"/>
          </p:nvPr>
        </p:nvSpPr>
        <p:spPr>
          <a:xfrm>
            <a:off x="6341299" y="9001097"/>
            <a:ext cx="3222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2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  <a:defRPr sz="8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  <a:defRPr sz="8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  <a:defRPr sz="8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  <a:defRPr sz="8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  <a:defRPr sz="8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  <a:defRPr sz="8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  <a:defRPr sz="8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  <a:defRPr sz="8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  <a:defRPr sz="8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52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marR="0" lvl="0" indent="-52324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2324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23239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523239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523239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523239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523239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523239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52324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52"/>
          <p:cNvSpPr txBox="1">
            <a:spLocks noGrp="1"/>
          </p:cNvSpPr>
          <p:nvPr>
            <p:ph type="sldNum" idx="12"/>
          </p:nvPr>
        </p:nvSpPr>
        <p:spPr>
          <a:xfrm>
            <a:off x="6328875" y="9055096"/>
            <a:ext cx="3237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"/>
          <p:cNvSpPr txBox="1"/>
          <p:nvPr/>
        </p:nvSpPr>
        <p:spPr>
          <a:xfrm>
            <a:off x="947887" y="3048000"/>
            <a:ext cx="11515426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F74"/>
              </a:buClr>
              <a:buSzPts val="7200"/>
              <a:buFont typeface="Arial"/>
              <a:buNone/>
            </a:pPr>
            <a:r>
              <a:rPr lang="ja-JP" sz="7200" b="1" i="0" u="none" strike="noStrike" cap="none">
                <a:solidFill>
                  <a:srgbClr val="CC4F74"/>
                </a:solidFill>
                <a:latin typeface="Arial"/>
                <a:ea typeface="Arial"/>
                <a:cs typeface="Arial"/>
                <a:sym typeface="Arial"/>
              </a:rPr>
              <a:t>秋さけのひみつを探ろう！</a:t>
            </a:r>
            <a:endParaRPr sz="7200" b="1" i="0" u="none" strike="noStrike" cap="none">
              <a:solidFill>
                <a:srgbClr val="CC4F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1"/>
          <p:cNvSpPr txBox="1"/>
          <p:nvPr/>
        </p:nvSpPr>
        <p:spPr>
          <a:xfrm>
            <a:off x="3124200" y="2377788"/>
            <a:ext cx="650507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F74"/>
              </a:buClr>
              <a:buSzPts val="4000"/>
              <a:buFont typeface="Arial"/>
              <a:buNone/>
            </a:pPr>
            <a:r>
              <a:rPr lang="ja-JP" sz="4000" b="1" i="0" u="none" strike="noStrike" cap="none">
                <a:solidFill>
                  <a:srgbClr val="CC4F74"/>
                </a:solidFill>
                <a:latin typeface="Arial"/>
                <a:ea typeface="Arial"/>
                <a:cs typeface="Arial"/>
                <a:sym typeface="Arial"/>
              </a:rPr>
              <a:t>身近な生きもの</a:t>
            </a:r>
            <a:endParaRPr sz="4000" b="0" i="0" u="none" strike="noStrike" cap="none">
              <a:solidFill>
                <a:srgbClr val="CC4F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p1" descr="魚, 動物, テーブル, 作品 が含まれている画像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7948" y="5175504"/>
            <a:ext cx="9208903" cy="3135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6D8FC106-2955-A76F-39FA-987A36E94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8885" y="8579592"/>
            <a:ext cx="1707028" cy="81083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0" descr="図形, 矢印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6166" y="5963014"/>
            <a:ext cx="2230783" cy="193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0" descr="図形, 矢印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30984" y="5929983"/>
            <a:ext cx="2230783" cy="193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0" descr="図形, 矢印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33290" y="5963986"/>
            <a:ext cx="2230783" cy="193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0" descr="図形, 矢印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5433" y="2757405"/>
            <a:ext cx="2788072" cy="2422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0" descr="図形, 矢印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4362" y="2760420"/>
            <a:ext cx="2788072" cy="2422423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0"/>
          <p:cNvSpPr txBox="1"/>
          <p:nvPr/>
        </p:nvSpPr>
        <p:spPr>
          <a:xfrm>
            <a:off x="3309218" y="1458677"/>
            <a:ext cx="6386365" cy="79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ja-JP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秋さけに含まれるたくさんの栄養素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0"/>
          <p:cNvSpPr txBox="1"/>
          <p:nvPr/>
        </p:nvSpPr>
        <p:spPr>
          <a:xfrm>
            <a:off x="1213104" y="2568678"/>
            <a:ext cx="4026743" cy="241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たんぱく質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ja-JP" sz="2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みんなの体をつくるために</a:t>
            </a:r>
            <a:endParaRPr sz="2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ja-JP" sz="2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欠かせない栄養素</a:t>
            </a:r>
            <a:endParaRPr sz="2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456902" y="2576115"/>
            <a:ext cx="5334794" cy="1833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アスタキサンチン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ja-JP" sz="2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病気の予防や疲労回復に効果あり！</a:t>
            </a:r>
            <a:endParaRPr sz="2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0"/>
          <p:cNvSpPr txBox="1"/>
          <p:nvPr/>
        </p:nvSpPr>
        <p:spPr>
          <a:xfrm>
            <a:off x="1392639" y="5355564"/>
            <a:ext cx="3045706" cy="1833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EPA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ja-JP" sz="2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血液をサラサラに！</a:t>
            </a:r>
            <a:endParaRPr sz="2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4943032" y="5170978"/>
            <a:ext cx="2718693" cy="241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DHA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ja-JP" sz="2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脳の発達や</a:t>
            </a:r>
            <a:endParaRPr sz="2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ja-JP" sz="2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視力低下の予防に</a:t>
            </a:r>
            <a:endParaRPr sz="2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0"/>
          <p:cNvSpPr txBox="1"/>
          <p:nvPr/>
        </p:nvSpPr>
        <p:spPr>
          <a:xfrm>
            <a:off x="8588911" y="5175820"/>
            <a:ext cx="3225242" cy="241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ビタミンD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ja-JP" sz="2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丈夫な骨をつくる</a:t>
            </a:r>
            <a:endParaRPr sz="2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ja-JP" sz="2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免疫力を高める</a:t>
            </a:r>
            <a:endParaRPr sz="2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10" descr="動物, 虫, ダニ が含まれている画像&#10;&#10;自動的に生成された説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8738" y="8375010"/>
            <a:ext cx="4675004" cy="72533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0"/>
          <p:cNvSpPr txBox="1"/>
          <p:nvPr/>
        </p:nvSpPr>
        <p:spPr>
          <a:xfrm>
            <a:off x="1541914" y="8073955"/>
            <a:ext cx="9920986" cy="79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ja-JP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みんなにも、そして大人にも大事な栄養素ばかりだね！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0"/>
          <p:cNvSpPr txBox="1">
            <a:spLocks noGrp="1"/>
          </p:cNvSpPr>
          <p:nvPr>
            <p:ph type="sldNum" idx="12"/>
          </p:nvPr>
        </p:nvSpPr>
        <p:spPr>
          <a:xfrm>
            <a:off x="6240793" y="9074800"/>
            <a:ext cx="5232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10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1"/>
          <p:cNvSpPr txBox="1"/>
          <p:nvPr/>
        </p:nvSpPr>
        <p:spPr>
          <a:xfrm>
            <a:off x="2526952" y="1576356"/>
            <a:ext cx="7950895" cy="3565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おいしい上に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とってもたくさんの栄養が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入っているんだね！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11" descr="ひらめいた人のイラスト（男性）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5804" y="5232875"/>
            <a:ext cx="3346511" cy="396036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1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/>
        </p:nvSpPr>
        <p:spPr>
          <a:xfrm>
            <a:off x="2526950" y="1923828"/>
            <a:ext cx="7950895" cy="3565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みんなは さけ にも</a:t>
            </a:r>
            <a:endParaRPr sz="5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たくさんの種類がいるのを</a:t>
            </a:r>
            <a:endParaRPr sz="5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知ってる？</a:t>
            </a:r>
            <a:endParaRPr sz="5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12" descr="女性の表情のイラスト「目がハート・疑問・居眠り・照れ」 | かわいい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7325" y="5635211"/>
            <a:ext cx="2790147" cy="3424768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2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3"/>
          <p:cNvSpPr txBox="1"/>
          <p:nvPr/>
        </p:nvSpPr>
        <p:spPr>
          <a:xfrm>
            <a:off x="3507989" y="1540478"/>
            <a:ext cx="5988819" cy="241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よく見る さけ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秋さけ（シロサケ）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13" descr="魚, 動物, 屋内, 手 が含まれている画像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7487" y="4090853"/>
            <a:ext cx="9529822" cy="324488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3"/>
          <p:cNvSpPr txBox="1"/>
          <p:nvPr/>
        </p:nvSpPr>
        <p:spPr>
          <a:xfrm>
            <a:off x="2916480" y="7566567"/>
            <a:ext cx="7171835" cy="79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ja-JP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最初に予想したさけと違いはあるかな？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3"/>
          <p:cNvSpPr txBox="1">
            <a:spLocks noGrp="1"/>
          </p:cNvSpPr>
          <p:nvPr>
            <p:ph type="sldNum" idx="12"/>
          </p:nvPr>
        </p:nvSpPr>
        <p:spPr>
          <a:xfrm>
            <a:off x="6159938" y="9099050"/>
            <a:ext cx="684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13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4"/>
          <p:cNvSpPr txBox="1"/>
          <p:nvPr/>
        </p:nvSpPr>
        <p:spPr>
          <a:xfrm>
            <a:off x="2199940" y="1506870"/>
            <a:ext cx="8604920" cy="125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他にもこんな仲間がいるよ！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4"/>
          <p:cNvSpPr txBox="1"/>
          <p:nvPr/>
        </p:nvSpPr>
        <p:spPr>
          <a:xfrm>
            <a:off x="2523754" y="7948002"/>
            <a:ext cx="7957308" cy="79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ja-JP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世界には他にもたくさんの仲間がいるんだ！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14" descr="動物, 魚, ケーキ, 座る が含まれている画像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3500" y="4941536"/>
            <a:ext cx="7772400" cy="266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4" descr="動物, 魚, 座る, テーブル が含まれている画像&#10;&#10;自動的に生成された説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6973" y="2816710"/>
            <a:ext cx="7772400" cy="2842526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4"/>
          <p:cNvSpPr txBox="1"/>
          <p:nvPr/>
        </p:nvSpPr>
        <p:spPr>
          <a:xfrm>
            <a:off x="926973" y="5338677"/>
            <a:ext cx="1359346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4F74"/>
              </a:buClr>
              <a:buSzPts val="2400"/>
              <a:buFont typeface="Arial"/>
              <a:buNone/>
            </a:pPr>
            <a:r>
              <a:rPr lang="ja-JP" sz="2400" b="1" i="0" u="none" strike="noStrike" cap="none">
                <a:solidFill>
                  <a:srgbClr val="CC4F74"/>
                </a:solidFill>
                <a:latin typeface="Arial"/>
                <a:ea typeface="Arial"/>
                <a:cs typeface="Arial"/>
                <a:sym typeface="Arial"/>
              </a:rPr>
              <a:t>ベニサケ</a:t>
            </a:r>
            <a:endParaRPr sz="2400" b="1" i="0" u="none" strike="noStrike" cap="none">
              <a:solidFill>
                <a:srgbClr val="CC4F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4"/>
          <p:cNvSpPr txBox="1"/>
          <p:nvPr/>
        </p:nvSpPr>
        <p:spPr>
          <a:xfrm>
            <a:off x="10246626" y="7283082"/>
            <a:ext cx="1987724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4F74"/>
              </a:buClr>
              <a:buSzPts val="2400"/>
              <a:buFont typeface="Arial"/>
              <a:buNone/>
            </a:pPr>
            <a:r>
              <a:rPr lang="ja-JP" sz="2400" b="1" i="0" u="none" strike="noStrike" cap="none">
                <a:solidFill>
                  <a:srgbClr val="CC4F74"/>
                </a:solidFill>
                <a:latin typeface="Arial"/>
                <a:ea typeface="Arial"/>
                <a:cs typeface="Arial"/>
                <a:sym typeface="Arial"/>
              </a:rPr>
              <a:t>カラフトマス</a:t>
            </a:r>
            <a:endParaRPr sz="2400" b="1" i="0" u="none" strike="noStrike" cap="none">
              <a:solidFill>
                <a:srgbClr val="CC4F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4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14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5"/>
          <p:cNvSpPr txBox="1"/>
          <p:nvPr/>
        </p:nvSpPr>
        <p:spPr>
          <a:xfrm>
            <a:off x="1545915" y="3018627"/>
            <a:ext cx="9912970" cy="125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それぞれどのように変わるかな？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0" name="Google Shape;150;p15"/>
          <p:cNvGrpSpPr/>
          <p:nvPr/>
        </p:nvGrpSpPr>
        <p:grpSpPr>
          <a:xfrm>
            <a:off x="407040" y="4500878"/>
            <a:ext cx="10976980" cy="4718105"/>
            <a:chOff x="407040" y="4500878"/>
            <a:chExt cx="10976980" cy="4718105"/>
          </a:xfrm>
        </p:grpSpPr>
        <p:pic>
          <p:nvPicPr>
            <p:cNvPr id="151" name="Google Shape;151;p15" descr="魚, 動物, 屋内, 手 が含まれている画像&#10;&#10;自動的に生成された説明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755515" y="4500878"/>
              <a:ext cx="5280686" cy="1798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p15"/>
            <p:cNvSpPr txBox="1"/>
            <p:nvPr/>
          </p:nvSpPr>
          <p:spPr>
            <a:xfrm>
              <a:off x="8272778" y="5774126"/>
              <a:ext cx="1684756" cy="19492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0"/>
                <a:buFont typeface="Arial"/>
                <a:buNone/>
              </a:pPr>
              <a:r>
                <a:rPr lang="ja-JP" sz="8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•••</a:t>
              </a:r>
              <a:endParaRPr sz="10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3" name="Google Shape;153;p15" descr="動物, 魚, 屋内, 手 が含まれている画像&#10;&#10;自動的に生成された説明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7040" y="5924504"/>
              <a:ext cx="4988818" cy="1824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15" descr="魚, 動物, ナイフ, ケーキ が含まれている画像&#10;&#10;自動的に生成された説明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318297" y="7505310"/>
              <a:ext cx="4988818" cy="17136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15" descr="黒い背景と白い文字&#10;&#10;自動的に生成された説明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021853" y="5849721"/>
              <a:ext cx="1362167" cy="17980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6" name="Google Shape;156;p15"/>
          <p:cNvSpPr txBox="1"/>
          <p:nvPr/>
        </p:nvSpPr>
        <p:spPr>
          <a:xfrm>
            <a:off x="2986273" y="1487858"/>
            <a:ext cx="7035580" cy="1404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ja-JP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この さけ たちは卵を産むときになると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ja-JP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体の形や色が変化するよ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5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15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6"/>
          <p:cNvSpPr txBox="1"/>
          <p:nvPr/>
        </p:nvSpPr>
        <p:spPr>
          <a:xfrm>
            <a:off x="795753" y="1034002"/>
            <a:ext cx="11867031" cy="2133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ja-JP"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卵を産むときどのように形が変わる？</a:t>
            </a:r>
            <a:endParaRPr sz="4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ja-JP"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予想してワークシートの裏に描いてみよう！</a:t>
            </a:r>
            <a:endParaRPr sz="4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p16" descr="水彩画を描く男の子のイラス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88302">
            <a:off x="10352087" y="7034298"/>
            <a:ext cx="2522908" cy="2522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6" descr="魚, 動物, 屋内, 手 が含まれている画像&#10;&#10;自動的に生成された説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889" y="3968546"/>
            <a:ext cx="4601154" cy="1566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6" descr="動物, 魚, 屋内, 手 が含まれている画像&#10;&#10;自動的に生成された説明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8044" y="5546752"/>
            <a:ext cx="4346844" cy="1589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6" descr="魚, 動物, ナイフ, ケーキ が含まれている画像&#10;&#10;自動的に生成された説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8044" y="7136482"/>
            <a:ext cx="4346845" cy="1493153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6"/>
          <p:cNvSpPr txBox="1"/>
          <p:nvPr/>
        </p:nvSpPr>
        <p:spPr>
          <a:xfrm>
            <a:off x="6463094" y="3869594"/>
            <a:ext cx="1526059" cy="176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</a:pPr>
            <a:r>
              <a:rPr lang="ja-JP" sz="7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•••</a:t>
            </a:r>
            <a:endParaRPr sz="9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6"/>
          <p:cNvSpPr txBox="1"/>
          <p:nvPr/>
        </p:nvSpPr>
        <p:spPr>
          <a:xfrm>
            <a:off x="6463094" y="5453067"/>
            <a:ext cx="1526059" cy="176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</a:pPr>
            <a:r>
              <a:rPr lang="ja-JP" sz="7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•••</a:t>
            </a:r>
            <a:endParaRPr sz="9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6"/>
          <p:cNvSpPr txBox="1"/>
          <p:nvPr/>
        </p:nvSpPr>
        <p:spPr>
          <a:xfrm>
            <a:off x="6463094" y="7103447"/>
            <a:ext cx="1526059" cy="176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</a:pPr>
            <a:r>
              <a:rPr lang="ja-JP" sz="7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•••</a:t>
            </a:r>
            <a:endParaRPr sz="9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6"/>
          <p:cNvSpPr txBox="1"/>
          <p:nvPr/>
        </p:nvSpPr>
        <p:spPr>
          <a:xfrm>
            <a:off x="9077361" y="3684928"/>
            <a:ext cx="1253549" cy="2133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Arial"/>
              <a:buNone/>
            </a:pPr>
            <a:r>
              <a:rPr lang="ja-JP" sz="8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？</a:t>
            </a:r>
            <a:endParaRPr sz="13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6"/>
          <p:cNvSpPr txBox="1"/>
          <p:nvPr/>
        </p:nvSpPr>
        <p:spPr>
          <a:xfrm>
            <a:off x="9077361" y="5268401"/>
            <a:ext cx="1253549" cy="2133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Arial"/>
              <a:buNone/>
            </a:pPr>
            <a:r>
              <a:rPr lang="ja-JP" sz="8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？</a:t>
            </a:r>
            <a:endParaRPr sz="13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6"/>
          <p:cNvSpPr txBox="1"/>
          <p:nvPr/>
        </p:nvSpPr>
        <p:spPr>
          <a:xfrm>
            <a:off x="9077361" y="6918781"/>
            <a:ext cx="1253549" cy="2133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Arial"/>
              <a:buNone/>
            </a:pPr>
            <a:r>
              <a:rPr lang="ja-JP" sz="8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？</a:t>
            </a:r>
            <a:endParaRPr sz="13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6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7"/>
          <p:cNvSpPr txBox="1"/>
          <p:nvPr/>
        </p:nvSpPr>
        <p:spPr>
          <a:xfrm>
            <a:off x="2199958" y="3671341"/>
            <a:ext cx="8604920" cy="241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さてどんな姿になるのかな？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動画を観て観察しよう！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7"/>
          <p:cNvSpPr txBox="1"/>
          <p:nvPr/>
        </p:nvSpPr>
        <p:spPr>
          <a:xfrm>
            <a:off x="932329" y="6202420"/>
            <a:ext cx="11140142" cy="824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ja-JP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ー 秋さけ動画③ ー</a:t>
            </a:r>
            <a:endParaRPr/>
          </a:p>
        </p:txBody>
      </p:sp>
      <p:sp>
        <p:nvSpPr>
          <p:cNvPr id="180" name="Google Shape;180;p17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"/>
          <p:cNvSpPr txBox="1"/>
          <p:nvPr/>
        </p:nvSpPr>
        <p:spPr>
          <a:xfrm>
            <a:off x="1322182" y="1578346"/>
            <a:ext cx="2718694" cy="125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ベニサケ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18" descr="動物, 魚, 屋内, 手 が含まれている画像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4538" y="1384891"/>
            <a:ext cx="5816600" cy="212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8" descr="魚, 動物, 屋内, テーブル が含まれている画像&#10;&#10;自動的に生成された説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50349" y="4413445"/>
            <a:ext cx="10104102" cy="365602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8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18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9"/>
          <p:cNvSpPr txBox="1"/>
          <p:nvPr/>
        </p:nvSpPr>
        <p:spPr>
          <a:xfrm>
            <a:off x="1182650" y="1424376"/>
            <a:ext cx="4026743" cy="125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カラフトマス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19" descr="魚, 動物, ナイフ, ケーキ が含まれている画像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24861">
            <a:off x="5649642" y="1412595"/>
            <a:ext cx="6110445" cy="209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9" descr="動物, 魚, テーブル, 食品 が含まれている画像&#10;&#10;自動的に生成された説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61282" y="4105506"/>
            <a:ext cx="10282236" cy="400466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9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19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"/>
          <p:cNvSpPr txBox="1"/>
          <p:nvPr/>
        </p:nvSpPr>
        <p:spPr>
          <a:xfrm>
            <a:off x="1270000" y="2098865"/>
            <a:ext cx="10464800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ja-JP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今日の授業のながれ</a:t>
            </a:r>
            <a:endParaRPr/>
          </a:p>
        </p:txBody>
      </p:sp>
      <p:sp>
        <p:nvSpPr>
          <p:cNvPr id="32" name="Google Shape;32;p2"/>
          <p:cNvSpPr txBox="1"/>
          <p:nvPr/>
        </p:nvSpPr>
        <p:spPr>
          <a:xfrm>
            <a:off x="2862728" y="4172932"/>
            <a:ext cx="8737601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20"/>
              <a:buFont typeface="Arial"/>
              <a:buNone/>
            </a:pPr>
            <a:r>
              <a:rPr lang="ja-JP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秋さけの｢加工｣について知ろう</a:t>
            </a: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062812" y="4352224"/>
            <a:ext cx="411444" cy="41144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 txBox="1"/>
          <p:nvPr/>
        </p:nvSpPr>
        <p:spPr>
          <a:xfrm>
            <a:off x="2862728" y="5378354"/>
            <a:ext cx="8737601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ja-JP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秋さけの仲間を学ぼう</a:t>
            </a: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2062812" y="5557646"/>
            <a:ext cx="411444" cy="41144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 txBox="1"/>
          <p:nvPr/>
        </p:nvSpPr>
        <p:spPr>
          <a:xfrm>
            <a:off x="2862728" y="6580185"/>
            <a:ext cx="8737601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ja-JP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秋さけはどうやって育つのかな？</a:t>
            </a: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062812" y="6759477"/>
            <a:ext cx="411444" cy="41144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1000594" y="1077115"/>
            <a:ext cx="11003612" cy="7602725"/>
          </a:xfrm>
          <a:prstGeom prst="rect">
            <a:avLst/>
          </a:prstGeom>
          <a:noFill/>
          <a:ln w="793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 txBox="1"/>
          <p:nvPr/>
        </p:nvSpPr>
        <p:spPr>
          <a:xfrm>
            <a:off x="932317" y="3026420"/>
            <a:ext cx="11140142" cy="54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ja-JP" sz="2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ー 秋さけ動画</a:t>
            </a:r>
            <a:r>
              <a:rPr lang="ja-JP" altLang="en-US" sz="2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オープニング</a:t>
            </a:r>
            <a:r>
              <a:rPr lang="ja-JP" sz="2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ー</a:t>
            </a:r>
            <a:endParaRPr dirty="0"/>
          </a:p>
        </p:txBody>
      </p:sp>
      <p:sp>
        <p:nvSpPr>
          <p:cNvPr id="40" name="Google Shape;40;p2"/>
          <p:cNvSpPr txBox="1">
            <a:spLocks noGrp="1"/>
          </p:cNvSpPr>
          <p:nvPr>
            <p:ph type="sldNum" idx="12"/>
          </p:nvPr>
        </p:nvSpPr>
        <p:spPr>
          <a:xfrm>
            <a:off x="6159938" y="9099050"/>
            <a:ext cx="684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0"/>
          <p:cNvSpPr txBox="1"/>
          <p:nvPr/>
        </p:nvSpPr>
        <p:spPr>
          <a:xfrm>
            <a:off x="1499416" y="1443640"/>
            <a:ext cx="2718693" cy="125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シロサケ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20" descr="魚, 動物, 屋内, 手 が含まれている画像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6565" y="1476791"/>
            <a:ext cx="5988819" cy="2039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0" descr="魚, 動物, テーブル, 座る が含まれている画像&#10;&#10;自動的に生成された説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6181" y="4144034"/>
            <a:ext cx="10572437" cy="408996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0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20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"/>
          <p:cNvSpPr txBox="1"/>
          <p:nvPr/>
        </p:nvSpPr>
        <p:spPr>
          <a:xfrm>
            <a:off x="2983807" y="2711930"/>
            <a:ext cx="7037183" cy="71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ja-JP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たくさんの種類がいる さけ だけど•••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0" name="Google Shape;210;p21"/>
          <p:cNvGrpSpPr/>
          <p:nvPr/>
        </p:nvGrpSpPr>
        <p:grpSpPr>
          <a:xfrm>
            <a:off x="891889" y="4186845"/>
            <a:ext cx="11221021" cy="2518862"/>
            <a:chOff x="891889" y="4186845"/>
            <a:chExt cx="11221021" cy="2518862"/>
          </a:xfrm>
        </p:grpSpPr>
        <p:sp>
          <p:nvSpPr>
            <p:cNvPr id="211" name="Google Shape;211;p21"/>
            <p:cNvSpPr txBox="1"/>
            <p:nvPr/>
          </p:nvSpPr>
          <p:spPr>
            <a:xfrm>
              <a:off x="891889" y="4294791"/>
              <a:ext cx="11221021" cy="2410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0"/>
                <a:buFont typeface="Arial"/>
                <a:buNone/>
              </a:pPr>
              <a:r>
                <a:rPr lang="ja-JP" sz="5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最近は獲れる量が少なくなっているよ</a:t>
              </a:r>
              <a:endParaRPr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0"/>
                <a:buFont typeface="Arial"/>
                <a:buNone/>
              </a:pPr>
              <a:r>
                <a:rPr lang="ja-JP" sz="5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なぜだろう？</a:t>
              </a:r>
              <a:endParaRPr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1"/>
            <p:cNvSpPr txBox="1"/>
            <p:nvPr/>
          </p:nvSpPr>
          <p:spPr>
            <a:xfrm>
              <a:off x="3097430" y="4186845"/>
              <a:ext cx="377289" cy="471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ja-JP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と</a:t>
              </a:r>
              <a:endParaRPr/>
            </a:p>
          </p:txBody>
        </p:sp>
      </p:grpSp>
      <p:sp>
        <p:nvSpPr>
          <p:cNvPr id="213" name="Google Shape;213;p21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21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2"/>
          <p:cNvSpPr txBox="1"/>
          <p:nvPr/>
        </p:nvSpPr>
        <p:spPr>
          <a:xfrm>
            <a:off x="1270000" y="2048670"/>
            <a:ext cx="10464800" cy="3142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近くの人と話し合って</a:t>
            </a:r>
            <a:endParaRPr sz="5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なぜだと思うか発表してみよう！</a:t>
            </a:r>
            <a:endParaRPr sz="5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22" descr="話し合う子供たちのイラス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4900" y="4401695"/>
            <a:ext cx="5715000" cy="48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2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3"/>
          <p:cNvSpPr txBox="1"/>
          <p:nvPr/>
        </p:nvSpPr>
        <p:spPr>
          <a:xfrm>
            <a:off x="2747365" y="3094260"/>
            <a:ext cx="7510069" cy="3565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そのひみつを知るには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さけ がどんな生きものか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もう少し学んでみよう！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3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4"/>
          <p:cNvSpPr txBox="1"/>
          <p:nvPr/>
        </p:nvSpPr>
        <p:spPr>
          <a:xfrm>
            <a:off x="1218908" y="3180687"/>
            <a:ext cx="10566995" cy="241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みんなは さけ が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普段どんなところにいるかわかる？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24" descr="女性の表情のイラスト「目がハート・疑問・居眠り・照れ」 | かわいい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1071" y="5859232"/>
            <a:ext cx="2222658" cy="2728204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4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07357" y="-120881"/>
            <a:ext cx="14164128" cy="12041866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5"/>
          <p:cNvSpPr txBox="1"/>
          <p:nvPr/>
        </p:nvSpPr>
        <p:spPr>
          <a:xfrm>
            <a:off x="891902" y="4248422"/>
            <a:ext cx="11221021" cy="125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じゃあ海と川の違いってなんだろう？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5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noFill/>
          <a:ln w="508000" cap="flat" cmpd="sng">
            <a:solidFill>
              <a:srgbClr val="CC4F74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5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6" descr="座る, 暗い, 横たわる, ベンチ が含まれている画像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1298" y="6152863"/>
            <a:ext cx="3044397" cy="4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6"/>
          <p:cNvSpPr txBox="1"/>
          <p:nvPr/>
        </p:nvSpPr>
        <p:spPr>
          <a:xfrm>
            <a:off x="1545939" y="3094260"/>
            <a:ext cx="9912970" cy="3565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違いは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流れている水に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あるものが含まれているかどうか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6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26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7"/>
          <p:cNvSpPr txBox="1"/>
          <p:nvPr/>
        </p:nvSpPr>
        <p:spPr>
          <a:xfrm>
            <a:off x="1270000" y="4412728"/>
            <a:ext cx="10464800" cy="3142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あるものって・・・？</a:t>
            </a:r>
            <a:endParaRPr sz="5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7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8" descr="akamaru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4616" y="3407030"/>
            <a:ext cx="6815565" cy="4392468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8"/>
          <p:cNvSpPr txBox="1"/>
          <p:nvPr/>
        </p:nvSpPr>
        <p:spPr>
          <a:xfrm>
            <a:off x="4977142" y="2846397"/>
            <a:ext cx="3050515" cy="79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ja-JP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あるものとは•••</a:t>
            </a:r>
            <a:endParaRPr/>
          </a:p>
        </p:txBody>
      </p:sp>
      <p:sp>
        <p:nvSpPr>
          <p:cNvPr id="261" name="Google Shape;261;p28"/>
          <p:cNvSpPr txBox="1"/>
          <p:nvPr/>
        </p:nvSpPr>
        <p:spPr>
          <a:xfrm>
            <a:off x="5927722" y="4413802"/>
            <a:ext cx="1149354" cy="194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ja-JP" sz="8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塩</a:t>
            </a:r>
            <a:endParaRPr sz="8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8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28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29" descr="座る, 暗い, 横たわる, ベンチ が含まれている画像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08998" y="4976623"/>
            <a:ext cx="1610106" cy="4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9" descr="座る, 暗い, 横たわる, ベンチ が含まれている画像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28582" y="3855466"/>
            <a:ext cx="1610106" cy="4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9"/>
          <p:cNvSpPr txBox="1"/>
          <p:nvPr/>
        </p:nvSpPr>
        <p:spPr>
          <a:xfrm>
            <a:off x="1539503" y="3094260"/>
            <a:ext cx="9925794" cy="3565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塩を含んでいる海の水を｢海水｣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塩を含んでいない川の水を｢淡水｣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というよ！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9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29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"/>
          <p:cNvSpPr txBox="1"/>
          <p:nvPr/>
        </p:nvSpPr>
        <p:spPr>
          <a:xfrm>
            <a:off x="564886" y="3671342"/>
            <a:ext cx="11875046" cy="241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みんなは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秋さけについて知っていることはある？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3"/>
          <p:cNvSpPr txBox="1">
            <a:spLocks noGrp="1"/>
          </p:cNvSpPr>
          <p:nvPr>
            <p:ph type="sldNum" idx="12"/>
          </p:nvPr>
        </p:nvSpPr>
        <p:spPr>
          <a:xfrm>
            <a:off x="6159938" y="9121075"/>
            <a:ext cx="684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0" descr="座る, 暗い, 横たわる, ベンチ が含まれている画像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02590" y="4091832"/>
            <a:ext cx="2458106" cy="4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0" descr="座る, 暗い, 横たわる, ベンチ が含まれている画像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6903" y="5596747"/>
            <a:ext cx="2458106" cy="4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0"/>
          <p:cNvSpPr txBox="1"/>
          <p:nvPr/>
        </p:nvSpPr>
        <p:spPr>
          <a:xfrm>
            <a:off x="2254411" y="3382536"/>
            <a:ext cx="8058296" cy="125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海で生まれた魚は　海水魚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30"/>
          <p:cNvSpPr txBox="1"/>
          <p:nvPr/>
        </p:nvSpPr>
        <p:spPr>
          <a:xfrm>
            <a:off x="2314523" y="4876800"/>
            <a:ext cx="7938071" cy="125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川で生まれた魚は　淡水魚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30"/>
          <p:cNvSpPr txBox="1"/>
          <p:nvPr/>
        </p:nvSpPr>
        <p:spPr>
          <a:xfrm>
            <a:off x="3118005" y="6468780"/>
            <a:ext cx="676879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ja-JP" sz="4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というよ！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30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30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1"/>
          <p:cNvSpPr txBox="1"/>
          <p:nvPr/>
        </p:nvSpPr>
        <p:spPr>
          <a:xfrm>
            <a:off x="3074394" y="4248422"/>
            <a:ext cx="6856044" cy="125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さけ はどっちだろう？</a:t>
            </a:r>
            <a:endParaRPr sz="5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31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2" descr="akamaru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4617" y="3035656"/>
            <a:ext cx="6815565" cy="4392468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2"/>
          <p:cNvSpPr txBox="1"/>
          <p:nvPr/>
        </p:nvSpPr>
        <p:spPr>
          <a:xfrm>
            <a:off x="5566247" y="2846397"/>
            <a:ext cx="1872308" cy="79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ja-JP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正解は•••</a:t>
            </a:r>
            <a:endParaRPr/>
          </a:p>
        </p:txBody>
      </p:sp>
      <p:sp>
        <p:nvSpPr>
          <p:cNvPr id="293" name="Google Shape;293;p32"/>
          <p:cNvSpPr txBox="1"/>
          <p:nvPr/>
        </p:nvSpPr>
        <p:spPr>
          <a:xfrm>
            <a:off x="4880962" y="4042428"/>
            <a:ext cx="3242875" cy="194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ja-JP" sz="8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淡水魚</a:t>
            </a:r>
            <a:endParaRPr sz="8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32"/>
          <p:cNvSpPr txBox="1"/>
          <p:nvPr/>
        </p:nvSpPr>
        <p:spPr>
          <a:xfrm rot="490398">
            <a:off x="9078524" y="5470582"/>
            <a:ext cx="3449662" cy="1284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C4F74"/>
              </a:buClr>
              <a:buSzPts val="3200"/>
              <a:buFont typeface="Arial"/>
              <a:buNone/>
            </a:pPr>
            <a:r>
              <a:rPr lang="ja-JP" sz="3200" b="1" i="0" u="none" strike="noStrike" cap="none">
                <a:solidFill>
                  <a:srgbClr val="CC4F74"/>
                </a:solidFill>
                <a:latin typeface="Arial"/>
                <a:ea typeface="Arial"/>
                <a:cs typeface="Arial"/>
                <a:sym typeface="Arial"/>
              </a:rPr>
              <a:t>さけは</a:t>
            </a:r>
            <a:br>
              <a:rPr lang="ja-JP" sz="3200" b="1" i="0" u="none" strike="noStrike" cap="none">
                <a:solidFill>
                  <a:srgbClr val="CC4F7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ja-JP" sz="3200" b="1" i="0" u="none" strike="noStrike" cap="none">
                <a:solidFill>
                  <a:srgbClr val="CC4F74"/>
                </a:solidFill>
                <a:latin typeface="Arial"/>
                <a:ea typeface="Arial"/>
                <a:cs typeface="Arial"/>
                <a:sym typeface="Arial"/>
              </a:rPr>
              <a:t>川で生まれる魚！</a:t>
            </a:r>
            <a:endParaRPr sz="3200" b="1" i="0" u="none" strike="noStrike" cap="none">
              <a:solidFill>
                <a:srgbClr val="CC4F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5" name="Google Shape;295;p32" descr="ひらめいた人のイラスト（男性）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90398">
            <a:off x="9270023" y="6670662"/>
            <a:ext cx="1945422" cy="2302274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2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32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3"/>
          <p:cNvSpPr txBox="1"/>
          <p:nvPr/>
        </p:nvSpPr>
        <p:spPr>
          <a:xfrm>
            <a:off x="2853964" y="2076308"/>
            <a:ext cx="7296869" cy="471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さけ は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川で生まれて、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生まれた川に戻ってきて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また卵を産むよ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33"/>
          <p:cNvSpPr txBox="1"/>
          <p:nvPr/>
        </p:nvSpPr>
        <p:spPr>
          <a:xfrm>
            <a:off x="1049783" y="7479485"/>
            <a:ext cx="10905229" cy="79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ja-JP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どうやらここにとれる量が減っている理由が隠れていそう•••</a:t>
            </a:r>
            <a:endParaRPr/>
          </a:p>
        </p:txBody>
      </p:sp>
      <p:sp>
        <p:nvSpPr>
          <p:cNvPr id="303" name="Google Shape;303;p33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4"/>
          <p:cNvSpPr txBox="1"/>
          <p:nvPr/>
        </p:nvSpPr>
        <p:spPr>
          <a:xfrm>
            <a:off x="3507988" y="5685504"/>
            <a:ext cx="5988819" cy="125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それはどこだろう？</a:t>
            </a:r>
            <a:endParaRPr sz="5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34"/>
          <p:cNvSpPr txBox="1"/>
          <p:nvPr/>
        </p:nvSpPr>
        <p:spPr>
          <a:xfrm>
            <a:off x="3731608" y="2817019"/>
            <a:ext cx="5541582" cy="2229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ja-JP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川で生まれる さけ だけど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ja-JP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生きているうちの大部分を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ja-JP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川ではないところで過ごすよ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34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34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5" descr="ヤシの木とビーチのイラスト（背景素材） | かわいいフリー素材集 ..."/>
          <p:cNvPicPr preferRelativeResize="0"/>
          <p:nvPr/>
        </p:nvPicPr>
        <p:blipFill rotWithShape="1">
          <a:blip r:embed="rId3">
            <a:alphaModFix amt="76000"/>
          </a:blip>
          <a:srcRect/>
          <a:stretch/>
        </p:blipFill>
        <p:spPr>
          <a:xfrm>
            <a:off x="1120174" y="2199365"/>
            <a:ext cx="10764447" cy="5651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5" descr="akamaru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4616" y="3407030"/>
            <a:ext cx="6815565" cy="4392468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5"/>
          <p:cNvSpPr txBox="1"/>
          <p:nvPr/>
        </p:nvSpPr>
        <p:spPr>
          <a:xfrm>
            <a:off x="5566247" y="2846397"/>
            <a:ext cx="1872308" cy="79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ja-JP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正解は•••</a:t>
            </a:r>
            <a:endParaRPr/>
          </a:p>
        </p:txBody>
      </p:sp>
      <p:sp>
        <p:nvSpPr>
          <p:cNvPr id="318" name="Google Shape;318;p35"/>
          <p:cNvSpPr txBox="1"/>
          <p:nvPr/>
        </p:nvSpPr>
        <p:spPr>
          <a:xfrm>
            <a:off x="5927722" y="4413802"/>
            <a:ext cx="1149353" cy="194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ja-JP" sz="8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海</a:t>
            </a:r>
            <a:endParaRPr sz="8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35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35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6"/>
          <p:cNvSpPr txBox="1"/>
          <p:nvPr/>
        </p:nvSpPr>
        <p:spPr>
          <a:xfrm>
            <a:off x="2199937" y="2925885"/>
            <a:ext cx="8604921" cy="3565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じゃあその海で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どんな一生を過ごすのかな？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動画を観てみよう！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36"/>
          <p:cNvSpPr txBox="1"/>
          <p:nvPr/>
        </p:nvSpPr>
        <p:spPr>
          <a:xfrm>
            <a:off x="932327" y="6827715"/>
            <a:ext cx="11140142" cy="824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ja-JP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ー 秋さけ動画④-1 ー</a:t>
            </a: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7"/>
          <p:cNvSpPr txBox="1"/>
          <p:nvPr/>
        </p:nvSpPr>
        <p:spPr>
          <a:xfrm>
            <a:off x="1218912" y="3671341"/>
            <a:ext cx="10566996" cy="241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いろんな海を泳いで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生まれたところに戻ってくるんだね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37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37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8"/>
          <p:cNvSpPr txBox="1"/>
          <p:nvPr/>
        </p:nvSpPr>
        <p:spPr>
          <a:xfrm>
            <a:off x="891906" y="3671341"/>
            <a:ext cx="11221021" cy="241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そして戻ってくることができる理由は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まだまだ謎だらけ！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38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38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9"/>
          <p:cNvSpPr txBox="1"/>
          <p:nvPr/>
        </p:nvSpPr>
        <p:spPr>
          <a:xfrm>
            <a:off x="2199965" y="3671341"/>
            <a:ext cx="8604921" cy="241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獲れる量が減っている理由は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わかったかな？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39"/>
          <p:cNvSpPr txBox="1"/>
          <p:nvPr/>
        </p:nvSpPr>
        <p:spPr>
          <a:xfrm>
            <a:off x="2439062" y="3616477"/>
            <a:ext cx="377289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ja-JP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と</a:t>
            </a:r>
            <a:endParaRPr/>
          </a:p>
        </p:txBody>
      </p:sp>
      <p:sp>
        <p:nvSpPr>
          <p:cNvPr id="345" name="Google Shape;345;p39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39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"/>
          <p:cNvSpPr txBox="1"/>
          <p:nvPr/>
        </p:nvSpPr>
        <p:spPr>
          <a:xfrm>
            <a:off x="564888" y="1532869"/>
            <a:ext cx="11875046" cy="3103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ja-JP"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たとえば</a:t>
            </a:r>
            <a:endParaRPr sz="3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見た目や住んでいる場所</a:t>
            </a:r>
            <a:endParaRPr sz="5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知っていることを手をあげて教えてね！</a:t>
            </a:r>
            <a:endParaRPr sz="5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52;p4" descr="手を挙げる女の子のイラス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3897" y="4956537"/>
            <a:ext cx="3118503" cy="386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4" descr="手を挙げる男の子のイラスト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2400" y="4956537"/>
            <a:ext cx="3118503" cy="386192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sldNum" idx="12"/>
          </p:nvPr>
        </p:nvSpPr>
        <p:spPr>
          <a:xfrm>
            <a:off x="6159938" y="9251450"/>
            <a:ext cx="684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0"/>
          <p:cNvSpPr txBox="1"/>
          <p:nvPr/>
        </p:nvSpPr>
        <p:spPr>
          <a:xfrm>
            <a:off x="2199939" y="4255106"/>
            <a:ext cx="8604920" cy="241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いつから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食べるようになったのかな？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40"/>
          <p:cNvSpPr txBox="1"/>
          <p:nvPr/>
        </p:nvSpPr>
        <p:spPr>
          <a:xfrm>
            <a:off x="3834200" y="2969769"/>
            <a:ext cx="5336397" cy="71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ja-JP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謎や発見もまだまだ多い さけ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40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40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1"/>
          <p:cNvSpPr txBox="1"/>
          <p:nvPr/>
        </p:nvSpPr>
        <p:spPr>
          <a:xfrm>
            <a:off x="2526956" y="4248423"/>
            <a:ext cx="7950895" cy="125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答えは動画で確認しよう！</a:t>
            </a:r>
            <a:endParaRPr sz="5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41"/>
          <p:cNvSpPr txBox="1"/>
          <p:nvPr/>
        </p:nvSpPr>
        <p:spPr>
          <a:xfrm>
            <a:off x="932329" y="5675571"/>
            <a:ext cx="11140142" cy="824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ja-JP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ー 秋さけ動画④-2 ー</a:t>
            </a:r>
            <a:endParaRPr/>
          </a:p>
        </p:txBody>
      </p:sp>
      <p:sp>
        <p:nvSpPr>
          <p:cNvPr id="359" name="Google Shape;359;p41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41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42" descr="akamaru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6629" y="4207130"/>
            <a:ext cx="6815565" cy="4392468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2"/>
          <p:cNvSpPr txBox="1"/>
          <p:nvPr/>
        </p:nvSpPr>
        <p:spPr>
          <a:xfrm>
            <a:off x="4489027" y="5898335"/>
            <a:ext cx="4026743" cy="87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縄文時代から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42"/>
          <p:cNvSpPr txBox="1"/>
          <p:nvPr/>
        </p:nvSpPr>
        <p:spPr>
          <a:xfrm>
            <a:off x="3120845" y="2285477"/>
            <a:ext cx="6763108" cy="2241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ja-JP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いつから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ja-JP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食べるようになったのかな？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ja-JP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正解は•••</a:t>
            </a:r>
            <a:endParaRPr/>
          </a:p>
        </p:txBody>
      </p:sp>
      <p:sp>
        <p:nvSpPr>
          <p:cNvPr id="367" name="Google Shape;367;p42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42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3"/>
          <p:cNvSpPr txBox="1"/>
          <p:nvPr/>
        </p:nvSpPr>
        <p:spPr>
          <a:xfrm>
            <a:off x="3245096" y="2713737"/>
            <a:ext cx="6514605" cy="71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ja-JP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昔からたくさん食べられてきた さけ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3" name="Google Shape;373;p43"/>
          <p:cNvGrpSpPr/>
          <p:nvPr/>
        </p:nvGrpSpPr>
        <p:grpSpPr>
          <a:xfrm>
            <a:off x="2199939" y="3982237"/>
            <a:ext cx="8604920" cy="2471513"/>
            <a:chOff x="2199939" y="3982237"/>
            <a:chExt cx="8604920" cy="2471513"/>
          </a:xfrm>
        </p:grpSpPr>
        <p:sp>
          <p:nvSpPr>
            <p:cNvPr id="374" name="Google Shape;374;p43"/>
            <p:cNvSpPr txBox="1"/>
            <p:nvPr/>
          </p:nvSpPr>
          <p:spPr>
            <a:xfrm>
              <a:off x="2199939" y="4042834"/>
              <a:ext cx="8604920" cy="2410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0"/>
                <a:buFont typeface="Arial"/>
                <a:buNone/>
              </a:pPr>
              <a:r>
                <a:rPr lang="ja-JP" sz="5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獲れなくなってしまったとき</a:t>
              </a:r>
              <a:endParaRPr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0"/>
                <a:buFont typeface="Arial"/>
                <a:buNone/>
              </a:pPr>
              <a:r>
                <a:rPr lang="ja-JP" sz="5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みんなならどうする？</a:t>
              </a:r>
              <a:endParaRPr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43"/>
            <p:cNvSpPr txBox="1"/>
            <p:nvPr/>
          </p:nvSpPr>
          <p:spPr>
            <a:xfrm>
              <a:off x="2439062" y="3982237"/>
              <a:ext cx="377289" cy="471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ja-JP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と</a:t>
              </a:r>
              <a:endParaRPr/>
            </a:p>
          </p:txBody>
        </p:sp>
      </p:grpSp>
      <p:sp>
        <p:nvSpPr>
          <p:cNvPr id="376" name="Google Shape;376;p43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43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44" descr="女性の表情のイラスト「目がハート・疑問・居眠り・照れ」 | かわいい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7326" y="5377856"/>
            <a:ext cx="2790147" cy="3424768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4"/>
          <p:cNvSpPr txBox="1"/>
          <p:nvPr/>
        </p:nvSpPr>
        <p:spPr>
          <a:xfrm>
            <a:off x="2199943" y="3118990"/>
            <a:ext cx="8604920" cy="125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自由に思ったことを教えて！</a:t>
            </a:r>
            <a:endParaRPr sz="5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44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44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5"/>
          <p:cNvSpPr txBox="1"/>
          <p:nvPr/>
        </p:nvSpPr>
        <p:spPr>
          <a:xfrm>
            <a:off x="1872927" y="3671341"/>
            <a:ext cx="9258945" cy="241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さいばい事業ってなんだろう？</a:t>
            </a:r>
            <a:endParaRPr sz="5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動画に戻ってみよう！</a:t>
            </a:r>
            <a:endParaRPr sz="5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45"/>
          <p:cNvSpPr txBox="1"/>
          <p:nvPr/>
        </p:nvSpPr>
        <p:spPr>
          <a:xfrm>
            <a:off x="932328" y="6082257"/>
            <a:ext cx="11140142" cy="824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ja-JP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ー 秋さけ動画⑤⑥ー</a:t>
            </a:r>
            <a:endParaRPr/>
          </a:p>
        </p:txBody>
      </p:sp>
      <p:sp>
        <p:nvSpPr>
          <p:cNvPr id="390" name="Google Shape;390;p45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45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6"/>
          <p:cNvSpPr txBox="1"/>
          <p:nvPr/>
        </p:nvSpPr>
        <p:spPr>
          <a:xfrm>
            <a:off x="1499575" y="1724208"/>
            <a:ext cx="5988819" cy="125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さいばい事業とは？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6" name="Google Shape;396;p46" descr="魚の放流のイラス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8443" y="3676378"/>
            <a:ext cx="4239986" cy="4818166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6"/>
          <p:cNvSpPr txBox="1"/>
          <p:nvPr/>
        </p:nvSpPr>
        <p:spPr>
          <a:xfrm>
            <a:off x="5925931" y="3788252"/>
            <a:ext cx="5988819" cy="1833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ja-JP" sz="2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人の手で卵をふ化させて</a:t>
            </a:r>
            <a:endParaRPr sz="2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ja-JP" sz="2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生まれた赤ちゃんを</a:t>
            </a:r>
            <a:endParaRPr sz="2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ja-JP" sz="2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海に出られる大きさになるまで育てるよ</a:t>
            </a:r>
            <a:endParaRPr sz="2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46"/>
          <p:cNvSpPr txBox="1"/>
          <p:nvPr/>
        </p:nvSpPr>
        <p:spPr>
          <a:xfrm>
            <a:off x="5919519" y="6195557"/>
            <a:ext cx="5668218" cy="1833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ja-JP" sz="2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海に出る準備が整ったら</a:t>
            </a:r>
            <a:endParaRPr sz="2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ja-JP" sz="2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川に放して大自然の海に</a:t>
            </a:r>
            <a:endParaRPr sz="2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ja-JP" sz="2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｢いってらっしゃい！｣って見送ること</a:t>
            </a:r>
            <a:endParaRPr sz="2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46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46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7"/>
          <p:cNvSpPr txBox="1"/>
          <p:nvPr/>
        </p:nvSpPr>
        <p:spPr>
          <a:xfrm>
            <a:off x="2283302" y="4317736"/>
            <a:ext cx="8438207" cy="1118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まとめの動画を見てみよう！</a:t>
            </a:r>
            <a:endParaRPr/>
          </a:p>
        </p:txBody>
      </p:sp>
      <p:sp>
        <p:nvSpPr>
          <p:cNvPr id="405" name="Google Shape;405;p47"/>
          <p:cNvSpPr txBox="1"/>
          <p:nvPr/>
        </p:nvSpPr>
        <p:spPr>
          <a:xfrm>
            <a:off x="5732957" y="3397819"/>
            <a:ext cx="1538883" cy="673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ja-JP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さいごに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47"/>
          <p:cNvSpPr txBox="1"/>
          <p:nvPr/>
        </p:nvSpPr>
        <p:spPr>
          <a:xfrm>
            <a:off x="932328" y="5546230"/>
            <a:ext cx="11140142" cy="824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ja-JP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ー 秋さけ動画⑦ー</a:t>
            </a:r>
            <a:endParaRPr/>
          </a:p>
        </p:txBody>
      </p:sp>
      <p:sp>
        <p:nvSpPr>
          <p:cNvPr id="407" name="Google Shape;407;p47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47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8"/>
          <p:cNvSpPr txBox="1"/>
          <p:nvPr/>
        </p:nvSpPr>
        <p:spPr>
          <a:xfrm>
            <a:off x="1321494" y="3739084"/>
            <a:ext cx="10361811" cy="2275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今日の授業を通して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感じたことを自由に書いてみよう！</a:t>
            </a:r>
            <a:endParaRPr/>
          </a:p>
        </p:txBody>
      </p:sp>
      <p:sp>
        <p:nvSpPr>
          <p:cNvPr id="413" name="Google Shape;413;p48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48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49" descr="座る, 暗い, 横たわる, ベンチ が含まれている画像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6493" y="7176503"/>
            <a:ext cx="4276160" cy="4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9"/>
          <p:cNvSpPr txBox="1"/>
          <p:nvPr/>
        </p:nvSpPr>
        <p:spPr>
          <a:xfrm>
            <a:off x="3071792" y="1054100"/>
            <a:ext cx="6854441" cy="1968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ja-JP" sz="4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秋さけのひみつは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ja-JP" sz="4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まだまだたくさんあるよ！</a:t>
            </a:r>
            <a:endParaRPr/>
          </a:p>
        </p:txBody>
      </p:sp>
      <p:sp>
        <p:nvSpPr>
          <p:cNvPr id="420" name="Google Shape;420;p49"/>
          <p:cNvSpPr txBox="1"/>
          <p:nvPr/>
        </p:nvSpPr>
        <p:spPr>
          <a:xfrm>
            <a:off x="9229658" y="8825646"/>
            <a:ext cx="3076162" cy="34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ja-JP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画像引用元：北海道ぎょれんHP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49"/>
          <p:cNvSpPr txBox="1"/>
          <p:nvPr/>
        </p:nvSpPr>
        <p:spPr>
          <a:xfrm>
            <a:off x="1385077" y="3467088"/>
            <a:ext cx="5748462" cy="4850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ja-JP" sz="3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秋さけについて</a:t>
            </a:r>
            <a:endParaRPr sz="3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ja-JP" sz="3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もっともっと</a:t>
            </a:r>
            <a:endParaRPr sz="3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ja-JP" sz="3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知りたくなったら、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ja-JP" sz="3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図書館や図書室にある</a:t>
            </a:r>
            <a:endParaRPr sz="3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ja-JP" sz="3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『秋さけのひみつ』を</a:t>
            </a:r>
            <a:endParaRPr sz="3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ja-JP" sz="3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読んでみてね！</a:t>
            </a:r>
            <a:endParaRPr/>
          </a:p>
        </p:txBody>
      </p:sp>
      <p:pic>
        <p:nvPicPr>
          <p:cNvPr id="422" name="Google Shape;422;p49" descr="学研まんがでよくわかるシリーズ 180 秋さけのひみつ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82248" y="3654193"/>
            <a:ext cx="3094819" cy="4592312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49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49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"/>
          <p:cNvSpPr txBox="1"/>
          <p:nvPr/>
        </p:nvSpPr>
        <p:spPr>
          <a:xfrm>
            <a:off x="2199948" y="1532869"/>
            <a:ext cx="8604920" cy="3103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ja-JP"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次に</a:t>
            </a:r>
            <a:endParaRPr sz="3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どんな料理に使われている？</a:t>
            </a:r>
            <a:endParaRPr sz="5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手をあげて答えてみて！</a:t>
            </a:r>
            <a:endParaRPr sz="5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" name="Google Shape;60;p5" descr="手を挙げる女の子のイラス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3897" y="4956537"/>
            <a:ext cx="3118503" cy="386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5" descr="手を挙げる男の子のイラスト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2400" y="4956537"/>
            <a:ext cx="3118503" cy="3861923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5"/>
          <p:cNvSpPr txBox="1">
            <a:spLocks noGrp="1"/>
          </p:cNvSpPr>
          <p:nvPr>
            <p:ph type="sldNum" idx="12"/>
          </p:nvPr>
        </p:nvSpPr>
        <p:spPr>
          <a:xfrm>
            <a:off x="6341299" y="9138697"/>
            <a:ext cx="3222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5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0"/>
          <p:cNvSpPr txBox="1"/>
          <p:nvPr/>
        </p:nvSpPr>
        <p:spPr>
          <a:xfrm>
            <a:off x="1270000" y="4219584"/>
            <a:ext cx="10464800" cy="131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ja-JP"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おわり</a:t>
            </a:r>
            <a:endParaRPr/>
          </a:p>
        </p:txBody>
      </p:sp>
      <p:sp>
        <p:nvSpPr>
          <p:cNvPr id="429" name="Google Shape;429;p50"/>
          <p:cNvSpPr/>
          <p:nvPr/>
        </p:nvSpPr>
        <p:spPr>
          <a:xfrm>
            <a:off x="6266150" y="9601957"/>
            <a:ext cx="583151" cy="348813"/>
          </a:xfrm>
          <a:prstGeom prst="rect">
            <a:avLst/>
          </a:prstGeom>
          <a:solidFill>
            <a:srgbClr val="CC4F74"/>
          </a:solidFill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50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50</a:t>
            </a:fld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1"/>
          <p:cNvSpPr txBox="1">
            <a:spLocks noGrp="1"/>
          </p:cNvSpPr>
          <p:nvPr>
            <p:ph type="sldNum" idx="12"/>
          </p:nvPr>
        </p:nvSpPr>
        <p:spPr>
          <a:xfrm>
            <a:off x="6229851" y="9138700"/>
            <a:ext cx="54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51</a:t>
            </a:fld>
            <a:endParaRPr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ADA219D-6613-7725-828F-09D17E00E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785" y="4122481"/>
            <a:ext cx="2797723" cy="13971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"/>
          <p:cNvSpPr txBox="1"/>
          <p:nvPr/>
        </p:nvSpPr>
        <p:spPr>
          <a:xfrm>
            <a:off x="891895" y="3671342"/>
            <a:ext cx="11221021" cy="241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動画を観て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秋さけの加工について知ってみよう！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6"/>
          <p:cNvSpPr txBox="1"/>
          <p:nvPr/>
        </p:nvSpPr>
        <p:spPr>
          <a:xfrm>
            <a:off x="932329" y="6202420"/>
            <a:ext cx="11140142" cy="824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ja-JP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ー 秋さけ動画① ー</a:t>
            </a:r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6341299" y="9138697"/>
            <a:ext cx="3222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"/>
          <p:cNvSpPr txBox="1"/>
          <p:nvPr/>
        </p:nvSpPr>
        <p:spPr>
          <a:xfrm>
            <a:off x="3701954" y="1219793"/>
            <a:ext cx="5600892" cy="79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ja-JP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たくさんの加工方法があったね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7" descr="屋外, 食品, テーブル, 座る が含まれている画像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2794" y="2490216"/>
            <a:ext cx="5994389" cy="2826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7" descr="木製のテーブルに置いている様々な野菜&#10;&#10;中程度の精度で自動的に生成された説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4716" y="5632971"/>
            <a:ext cx="5999257" cy="3295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7" descr="ボウルに盛られた料理&#10;&#10;自動的に生成された説明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2164" y="2014882"/>
            <a:ext cx="4099331" cy="3459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7" descr="横たわる, 座る, 食品, 閉じる が含まれている画像&#10;&#10;自動的に生成された説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19905" y="5632971"/>
            <a:ext cx="4397278" cy="3295189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7"/>
          <p:cNvSpPr txBox="1">
            <a:spLocks noGrp="1"/>
          </p:cNvSpPr>
          <p:nvPr>
            <p:ph type="sldNum" idx="12"/>
          </p:nvPr>
        </p:nvSpPr>
        <p:spPr>
          <a:xfrm>
            <a:off x="6341299" y="9001097"/>
            <a:ext cx="3222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"/>
          <p:cNvSpPr txBox="1"/>
          <p:nvPr/>
        </p:nvSpPr>
        <p:spPr>
          <a:xfrm>
            <a:off x="564877" y="2465884"/>
            <a:ext cx="11875046" cy="241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たくさんの食べ方がある秋さけ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食べるとどんないいことがあるのかな？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8" descr="女性の表情のイラスト「目がハート・疑問・居眠り・照れ」 | かわいい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7326" y="5377856"/>
            <a:ext cx="2790147" cy="342476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8"/>
          <p:cNvSpPr txBox="1">
            <a:spLocks noGrp="1"/>
          </p:cNvSpPr>
          <p:nvPr>
            <p:ph type="sldNum" idx="12"/>
          </p:nvPr>
        </p:nvSpPr>
        <p:spPr>
          <a:xfrm>
            <a:off x="6341299" y="9001097"/>
            <a:ext cx="3222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9"/>
          <p:cNvSpPr txBox="1"/>
          <p:nvPr/>
        </p:nvSpPr>
        <p:spPr>
          <a:xfrm>
            <a:off x="1836674" y="3042260"/>
            <a:ext cx="9331452" cy="341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動画を観て</a:t>
            </a:r>
            <a:endParaRPr sz="5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秋さけに含まれる栄養について</a:t>
            </a:r>
            <a:endParaRPr sz="5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ja-JP" sz="5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学んでいこう！</a:t>
            </a:r>
            <a:endParaRPr sz="5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9"/>
          <p:cNvSpPr txBox="1"/>
          <p:nvPr/>
        </p:nvSpPr>
        <p:spPr>
          <a:xfrm>
            <a:off x="932329" y="6458452"/>
            <a:ext cx="11140142" cy="824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ja-JP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ー 秋さけ動画② ー</a:t>
            </a:r>
            <a:endParaRPr/>
          </a:p>
        </p:txBody>
      </p:sp>
      <p:sp>
        <p:nvSpPr>
          <p:cNvPr id="93" name="Google Shape;93;p9"/>
          <p:cNvSpPr txBox="1">
            <a:spLocks noGrp="1"/>
          </p:cNvSpPr>
          <p:nvPr>
            <p:ph type="sldNum" idx="12"/>
          </p:nvPr>
        </p:nvSpPr>
        <p:spPr>
          <a:xfrm>
            <a:off x="6341299" y="9138697"/>
            <a:ext cx="3222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</a:pPr>
            <a:fld id="{00000000-1234-1234-1234-123412341234}" type="slidenum">
              <a:rPr lang="en-US" altLang="ja-JP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901</Words>
  <Application>Microsoft Office PowerPoint</Application>
  <PresentationFormat>ユーザー設定</PresentationFormat>
  <Paragraphs>211</Paragraphs>
  <Slides>51</Slides>
  <Notes>51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51</vt:i4>
      </vt:variant>
    </vt:vector>
  </HeadingPairs>
  <TitlesOfParts>
    <vt:vector size="54" baseType="lpstr">
      <vt:lpstr>Helvetica Neue Light</vt:lpstr>
      <vt:lpstr>Arial</vt:lpstr>
      <vt:lpstr>White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cp:lastModifiedBy>雅紀 大崎</cp:lastModifiedBy>
  <cp:revision>1</cp:revision>
  <dcterms:modified xsi:type="dcterms:W3CDTF">2024-05-09T11:30:09Z</dcterms:modified>
</cp:coreProperties>
</file>